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96" r:id="rId3"/>
    <p:sldId id="274" r:id="rId4"/>
    <p:sldId id="272" r:id="rId5"/>
    <p:sldId id="295" r:id="rId6"/>
    <p:sldId id="275" r:id="rId7"/>
    <p:sldId id="277" r:id="rId8"/>
    <p:sldId id="280" r:id="rId9"/>
    <p:sldId id="282" r:id="rId10"/>
    <p:sldId id="257" r:id="rId11"/>
    <p:sldId id="258" r:id="rId12"/>
    <p:sldId id="259" r:id="rId13"/>
    <p:sldId id="261" r:id="rId14"/>
    <p:sldId id="263" r:id="rId15"/>
    <p:sldId id="264" r:id="rId16"/>
    <p:sldId id="265" r:id="rId17"/>
    <p:sldId id="286" r:id="rId18"/>
    <p:sldId id="266" r:id="rId19"/>
    <p:sldId id="267" r:id="rId20"/>
    <p:sldId id="269" r:id="rId21"/>
    <p:sldId id="287" r:id="rId22"/>
    <p:sldId id="289" r:id="rId23"/>
    <p:sldId id="290" r:id="rId24"/>
    <p:sldId id="292" r:id="rId25"/>
    <p:sldId id="268" r:id="rId26"/>
    <p:sldId id="283" r:id="rId27"/>
    <p:sldId id="270" r:id="rId28"/>
    <p:sldId id="293" r:id="rId29"/>
    <p:sldId id="294" r:id="rId30"/>
    <p:sldId id="300" r:id="rId31"/>
    <p:sldId id="299" r:id="rId32"/>
    <p:sldId id="298" r:id="rId33"/>
    <p:sldId id="284"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40" autoAdjust="0"/>
    <p:restoredTop sz="94660"/>
  </p:normalViewPr>
  <p:slideViewPr>
    <p:cSldViewPr snapToGrid="0">
      <p:cViewPr varScale="1">
        <p:scale>
          <a:sx n="72" d="100"/>
          <a:sy n="72" d="100"/>
        </p:scale>
        <p:origin x="576"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EE51D78-BD83-4EB4-B591-F3A09B015C16}" type="datetimeFigureOut">
              <a:rPr lang="en-US" smtClean="0"/>
              <a:t>11/17/2022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DB775-7D3E-401F-9CF3-034970724AB1}" type="slidenum">
              <a:rPr lang="en-US" smtClean="0"/>
              <a:t>‹#›</a:t>
            </a:fld>
            <a:endParaRPr lang="en-US"/>
          </a:p>
        </p:txBody>
      </p:sp>
    </p:spTree>
    <p:extLst>
      <p:ext uri="{BB962C8B-B14F-4D97-AF65-F5344CB8AC3E}">
        <p14:creationId xmlns:p14="http://schemas.microsoft.com/office/powerpoint/2010/main" val="5605520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EE51D78-BD83-4EB4-B591-F3A09B015C16}" type="datetimeFigureOut">
              <a:rPr lang="en-US" smtClean="0"/>
              <a:t>11/17/2022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DB775-7D3E-401F-9CF3-034970724AB1}" type="slidenum">
              <a:rPr lang="en-US" smtClean="0"/>
              <a:t>‹#›</a:t>
            </a:fld>
            <a:endParaRPr lang="en-US"/>
          </a:p>
        </p:txBody>
      </p:sp>
    </p:spTree>
    <p:extLst>
      <p:ext uri="{BB962C8B-B14F-4D97-AF65-F5344CB8AC3E}">
        <p14:creationId xmlns:p14="http://schemas.microsoft.com/office/powerpoint/2010/main" val="16992058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EE51D78-BD83-4EB4-B591-F3A09B015C16}" type="datetimeFigureOut">
              <a:rPr lang="en-US" smtClean="0"/>
              <a:t>11/17/2022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DB775-7D3E-401F-9CF3-034970724AB1}" type="slidenum">
              <a:rPr lang="en-US" smtClean="0"/>
              <a:t>‹#›</a:t>
            </a:fld>
            <a:endParaRPr lang="en-US"/>
          </a:p>
        </p:txBody>
      </p:sp>
    </p:spTree>
    <p:extLst>
      <p:ext uri="{BB962C8B-B14F-4D97-AF65-F5344CB8AC3E}">
        <p14:creationId xmlns:p14="http://schemas.microsoft.com/office/powerpoint/2010/main" val="42201033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F9E609EA-9485-40B4-9AA9-B3E33FA44A9D}" type="datetimeFigureOut">
              <a:rPr lang="en-US" smtClean="0"/>
              <a:t>11/17/2022</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93204BAC-94B7-42F0-9734-7871FBF8A1DF}"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88910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9E609EA-9485-40B4-9AA9-B3E33FA44A9D}" type="datetimeFigureOut">
              <a:rPr lang="en-US" smtClean="0"/>
              <a:t>11/17/2022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204BAC-94B7-42F0-9734-7871FBF8A1DF}" type="slidenum">
              <a:rPr lang="en-US" smtClean="0"/>
              <a:t>‹#›</a:t>
            </a:fld>
            <a:endParaRPr lang="en-US"/>
          </a:p>
        </p:txBody>
      </p:sp>
    </p:spTree>
    <p:extLst>
      <p:ext uri="{BB962C8B-B14F-4D97-AF65-F5344CB8AC3E}">
        <p14:creationId xmlns:p14="http://schemas.microsoft.com/office/powerpoint/2010/main" val="42598408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9E609EA-9485-40B4-9AA9-B3E33FA44A9D}" type="datetimeFigureOut">
              <a:rPr lang="en-US" smtClean="0"/>
              <a:t>11/17/2022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204BAC-94B7-42F0-9734-7871FBF8A1DF}"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075923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9E609EA-9485-40B4-9AA9-B3E33FA44A9D}" type="datetimeFigureOut">
              <a:rPr lang="en-US" smtClean="0"/>
              <a:t>11/17/2022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204BAC-94B7-42F0-9734-7871FBF8A1DF}" type="slidenum">
              <a:rPr lang="en-US" smtClean="0"/>
              <a:t>‹#›</a:t>
            </a:fld>
            <a:endParaRPr lang="en-US"/>
          </a:p>
        </p:txBody>
      </p:sp>
    </p:spTree>
    <p:extLst>
      <p:ext uri="{BB962C8B-B14F-4D97-AF65-F5344CB8AC3E}">
        <p14:creationId xmlns:p14="http://schemas.microsoft.com/office/powerpoint/2010/main" val="7939972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9E609EA-9485-40B4-9AA9-B3E33FA44A9D}" type="datetimeFigureOut">
              <a:rPr lang="en-US" smtClean="0"/>
              <a:t>11/17/2022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3204BAC-94B7-42F0-9734-7871FBF8A1DF}"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096363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9E609EA-9485-40B4-9AA9-B3E33FA44A9D}" type="datetimeFigureOut">
              <a:rPr lang="en-US" smtClean="0"/>
              <a:t>11/17/2022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3204BAC-94B7-42F0-9734-7871FBF8A1DF}"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153374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E609EA-9485-40B4-9AA9-B3E33FA44A9D}" type="datetimeFigureOut">
              <a:rPr lang="en-US" smtClean="0"/>
              <a:t>11/17/2022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3204BAC-94B7-42F0-9734-7871FBF8A1DF}" type="slidenum">
              <a:rPr lang="en-US" smtClean="0"/>
              <a:t>‹#›</a:t>
            </a:fld>
            <a:endParaRPr lang="en-US"/>
          </a:p>
        </p:txBody>
      </p:sp>
    </p:spTree>
    <p:extLst>
      <p:ext uri="{BB962C8B-B14F-4D97-AF65-F5344CB8AC3E}">
        <p14:creationId xmlns:p14="http://schemas.microsoft.com/office/powerpoint/2010/main" val="37230890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9E609EA-9485-40B4-9AA9-B3E33FA44A9D}" type="datetimeFigureOut">
              <a:rPr lang="en-US" smtClean="0"/>
              <a:t>11/17/2022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204BAC-94B7-42F0-9734-7871FBF8A1DF}"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40937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EE51D78-BD83-4EB4-B591-F3A09B015C16}" type="datetimeFigureOut">
              <a:rPr lang="en-US" smtClean="0"/>
              <a:t>11/17/2022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DB775-7D3E-401F-9CF3-034970724AB1}" type="slidenum">
              <a:rPr lang="en-US" smtClean="0"/>
              <a:t>‹#›</a:t>
            </a:fld>
            <a:endParaRPr lang="en-US"/>
          </a:p>
        </p:txBody>
      </p:sp>
    </p:spTree>
    <p:extLst>
      <p:ext uri="{BB962C8B-B14F-4D97-AF65-F5344CB8AC3E}">
        <p14:creationId xmlns:p14="http://schemas.microsoft.com/office/powerpoint/2010/main" val="396264164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9E609EA-9485-40B4-9AA9-B3E33FA44A9D}" type="datetimeFigureOut">
              <a:rPr lang="en-US" smtClean="0"/>
              <a:t>11/17/2022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204BAC-94B7-42F0-9734-7871FBF8A1DF}" type="slidenum">
              <a:rPr lang="en-US" smtClean="0"/>
              <a:t>‹#›</a:t>
            </a:fld>
            <a:endParaRPr lang="en-US"/>
          </a:p>
        </p:txBody>
      </p:sp>
    </p:spTree>
    <p:extLst>
      <p:ext uri="{BB962C8B-B14F-4D97-AF65-F5344CB8AC3E}">
        <p14:creationId xmlns:p14="http://schemas.microsoft.com/office/powerpoint/2010/main" val="7570051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9E609EA-9485-40B4-9AA9-B3E33FA44A9D}" type="datetimeFigureOut">
              <a:rPr lang="en-US" smtClean="0"/>
              <a:t>11/17/2022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204BAC-94B7-42F0-9734-7871FBF8A1DF}" type="slidenum">
              <a:rPr lang="en-US" smtClean="0"/>
              <a:t>‹#›</a:t>
            </a:fld>
            <a:endParaRPr lang="en-US"/>
          </a:p>
        </p:txBody>
      </p:sp>
    </p:spTree>
    <p:extLst>
      <p:ext uri="{BB962C8B-B14F-4D97-AF65-F5344CB8AC3E}">
        <p14:creationId xmlns:p14="http://schemas.microsoft.com/office/powerpoint/2010/main" val="29625714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9E609EA-9485-40B4-9AA9-B3E33FA44A9D}" type="datetimeFigureOut">
              <a:rPr lang="en-US" smtClean="0"/>
              <a:t>11/17/2022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204BAC-94B7-42F0-9734-7871FBF8A1DF}"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0651449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9E609EA-9485-40B4-9AA9-B3E33FA44A9D}" type="datetimeFigureOut">
              <a:rPr lang="en-US" smtClean="0"/>
              <a:t>11/17/2022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204BAC-94B7-42F0-9734-7871FBF8A1DF}"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0681843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9E609EA-9485-40B4-9AA9-B3E33FA44A9D}" type="datetimeFigureOut">
              <a:rPr lang="en-US" smtClean="0"/>
              <a:t>11/17/2022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204BAC-94B7-42F0-9734-7871FBF8A1DF}" type="slidenum">
              <a:rPr lang="en-US" smtClean="0"/>
              <a:t>‹#›</a:t>
            </a:fld>
            <a:endParaRPr lang="en-US"/>
          </a:p>
        </p:txBody>
      </p:sp>
    </p:spTree>
    <p:extLst>
      <p:ext uri="{BB962C8B-B14F-4D97-AF65-F5344CB8AC3E}">
        <p14:creationId xmlns:p14="http://schemas.microsoft.com/office/powerpoint/2010/main" val="418146219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9E609EA-9485-40B4-9AA9-B3E33FA44A9D}" type="datetimeFigureOut">
              <a:rPr lang="en-US" smtClean="0"/>
              <a:t>11/17/2022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204BAC-94B7-42F0-9734-7871FBF8A1DF}"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1144135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9E609EA-9485-40B4-9AA9-B3E33FA44A9D}" type="datetimeFigureOut">
              <a:rPr lang="en-US" smtClean="0"/>
              <a:t>11/17/2022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204BAC-94B7-42F0-9734-7871FBF8A1DF}"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3118706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9E609EA-9485-40B4-9AA9-B3E33FA44A9D}" type="datetimeFigureOut">
              <a:rPr lang="en-US" smtClean="0"/>
              <a:t>11/17/2022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204BAC-94B7-42F0-9734-7871FBF8A1DF}"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3156797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9E609EA-9485-40B4-9AA9-B3E33FA44A9D}" type="datetimeFigureOut">
              <a:rPr lang="en-US" smtClean="0"/>
              <a:t>11/17/2022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204BAC-94B7-42F0-9734-7871FBF8A1DF}"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949664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EE51D78-BD83-4EB4-B591-F3A09B015C16}" type="datetimeFigureOut">
              <a:rPr lang="en-US" smtClean="0"/>
              <a:t>11/17/2022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DB775-7D3E-401F-9CF3-034970724AB1}" type="slidenum">
              <a:rPr lang="en-US" smtClean="0"/>
              <a:t>‹#›</a:t>
            </a:fld>
            <a:endParaRPr lang="en-US"/>
          </a:p>
        </p:txBody>
      </p:sp>
    </p:spTree>
    <p:extLst>
      <p:ext uri="{BB962C8B-B14F-4D97-AF65-F5344CB8AC3E}">
        <p14:creationId xmlns:p14="http://schemas.microsoft.com/office/powerpoint/2010/main" val="24470540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EE51D78-BD83-4EB4-B591-F3A09B015C16}" type="datetimeFigureOut">
              <a:rPr lang="en-US" smtClean="0"/>
              <a:t>11/17/2022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DB775-7D3E-401F-9CF3-034970724AB1}" type="slidenum">
              <a:rPr lang="en-US" smtClean="0"/>
              <a:t>‹#›</a:t>
            </a:fld>
            <a:endParaRPr lang="en-US"/>
          </a:p>
        </p:txBody>
      </p:sp>
    </p:spTree>
    <p:extLst>
      <p:ext uri="{BB962C8B-B14F-4D97-AF65-F5344CB8AC3E}">
        <p14:creationId xmlns:p14="http://schemas.microsoft.com/office/powerpoint/2010/main" val="42084804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EE51D78-BD83-4EB4-B591-F3A09B015C16}" type="datetimeFigureOut">
              <a:rPr lang="en-US" smtClean="0"/>
              <a:t>11/17/2022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5DB775-7D3E-401F-9CF3-034970724AB1}" type="slidenum">
              <a:rPr lang="en-US" smtClean="0"/>
              <a:t>‹#›</a:t>
            </a:fld>
            <a:endParaRPr lang="en-US"/>
          </a:p>
        </p:txBody>
      </p:sp>
    </p:spTree>
    <p:extLst>
      <p:ext uri="{BB962C8B-B14F-4D97-AF65-F5344CB8AC3E}">
        <p14:creationId xmlns:p14="http://schemas.microsoft.com/office/powerpoint/2010/main" val="22010630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EE51D78-BD83-4EB4-B591-F3A09B015C16}" type="datetimeFigureOut">
              <a:rPr lang="en-US" smtClean="0"/>
              <a:t>11/17/2022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5DB775-7D3E-401F-9CF3-034970724AB1}" type="slidenum">
              <a:rPr lang="en-US" smtClean="0"/>
              <a:t>‹#›</a:t>
            </a:fld>
            <a:endParaRPr lang="en-US"/>
          </a:p>
        </p:txBody>
      </p:sp>
    </p:spTree>
    <p:extLst>
      <p:ext uri="{BB962C8B-B14F-4D97-AF65-F5344CB8AC3E}">
        <p14:creationId xmlns:p14="http://schemas.microsoft.com/office/powerpoint/2010/main" val="20814295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E51D78-BD83-4EB4-B591-F3A09B015C16}" type="datetimeFigureOut">
              <a:rPr lang="en-US" smtClean="0"/>
              <a:t>11/17/2022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5DB775-7D3E-401F-9CF3-034970724AB1}" type="slidenum">
              <a:rPr lang="en-US" smtClean="0"/>
              <a:t>‹#›</a:t>
            </a:fld>
            <a:endParaRPr lang="en-US"/>
          </a:p>
        </p:txBody>
      </p:sp>
    </p:spTree>
    <p:extLst>
      <p:ext uri="{BB962C8B-B14F-4D97-AF65-F5344CB8AC3E}">
        <p14:creationId xmlns:p14="http://schemas.microsoft.com/office/powerpoint/2010/main" val="1136866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EE51D78-BD83-4EB4-B591-F3A09B015C16}" type="datetimeFigureOut">
              <a:rPr lang="en-US" smtClean="0"/>
              <a:t>11/17/2022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DB775-7D3E-401F-9CF3-034970724AB1}" type="slidenum">
              <a:rPr lang="en-US" smtClean="0"/>
              <a:t>‹#›</a:t>
            </a:fld>
            <a:endParaRPr lang="en-US"/>
          </a:p>
        </p:txBody>
      </p:sp>
    </p:spTree>
    <p:extLst>
      <p:ext uri="{BB962C8B-B14F-4D97-AF65-F5344CB8AC3E}">
        <p14:creationId xmlns:p14="http://schemas.microsoft.com/office/powerpoint/2010/main" val="24590034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EE51D78-BD83-4EB4-B591-F3A09B015C16}" type="datetimeFigureOut">
              <a:rPr lang="en-US" smtClean="0"/>
              <a:t>11/17/2022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DB775-7D3E-401F-9CF3-034970724AB1}" type="slidenum">
              <a:rPr lang="en-US" smtClean="0"/>
              <a:t>‹#›</a:t>
            </a:fld>
            <a:endParaRPr lang="en-US"/>
          </a:p>
        </p:txBody>
      </p:sp>
    </p:spTree>
    <p:extLst>
      <p:ext uri="{BB962C8B-B14F-4D97-AF65-F5344CB8AC3E}">
        <p14:creationId xmlns:p14="http://schemas.microsoft.com/office/powerpoint/2010/main" val="26372327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image" Target="../media/image4.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3.pn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EE51D78-BD83-4EB4-B591-F3A09B015C16}" type="datetimeFigureOut">
              <a:rPr lang="en-US" smtClean="0"/>
              <a:t>11/17/2022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5DB775-7D3E-401F-9CF3-034970724AB1}" type="slidenum">
              <a:rPr lang="en-US" smtClean="0"/>
              <a:t>‹#›</a:t>
            </a:fld>
            <a:endParaRPr lang="en-US"/>
          </a:p>
        </p:txBody>
      </p:sp>
    </p:spTree>
    <p:extLst>
      <p:ext uri="{BB962C8B-B14F-4D97-AF65-F5344CB8AC3E}">
        <p14:creationId xmlns:p14="http://schemas.microsoft.com/office/powerpoint/2010/main" val="39382420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F9E609EA-9485-40B4-9AA9-B3E33FA44A9D}" type="datetimeFigureOut">
              <a:rPr lang="en-US" smtClean="0"/>
              <a:t>11/17/2022</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93204BAC-94B7-42F0-9734-7871FBF8A1DF}" type="slidenum">
              <a:rPr lang="en-US" smtClean="0"/>
              <a:t>‹#›</a:t>
            </a:fld>
            <a:endParaRPr lang="en-US"/>
          </a:p>
        </p:txBody>
      </p:sp>
    </p:spTree>
    <p:extLst>
      <p:ext uri="{BB962C8B-B14F-4D97-AF65-F5344CB8AC3E}">
        <p14:creationId xmlns:p14="http://schemas.microsoft.com/office/powerpoint/2010/main" val="344367741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 y="0"/>
            <a:ext cx="11734800" cy="6858000"/>
          </a:xfrm>
          <a:prstGeom prst="rect">
            <a:avLst/>
          </a:prstGeom>
        </p:spPr>
      </p:pic>
    </p:spTree>
    <p:extLst>
      <p:ext uri="{BB962C8B-B14F-4D97-AF65-F5344CB8AC3E}">
        <p14:creationId xmlns:p14="http://schemas.microsoft.com/office/powerpoint/2010/main" val="26965110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7928" y="789710"/>
            <a:ext cx="7370618" cy="5909310"/>
          </a:xfrm>
          <a:prstGeom prst="rect">
            <a:avLst/>
          </a:prstGeom>
        </p:spPr>
        <p:txBody>
          <a:bodyPr wrap="square">
            <a:spAutoFit/>
          </a:bodyPr>
          <a:lstStyle/>
          <a:p>
            <a:r>
              <a:rPr lang="en-US" sz="3600" b="0" i="0" dirty="0">
                <a:solidFill>
                  <a:srgbClr val="171717"/>
                </a:solidFill>
                <a:effectLst/>
                <a:latin typeface="verdana" panose="020B0604030504040204" pitchFamily="34" charset="0"/>
              </a:rPr>
              <a:t>"Value chains are an integral part of strategic planning for many businesses today. A value chain refers to the </a:t>
            </a:r>
            <a:r>
              <a:rPr lang="en-US" sz="3600" b="1" i="0" dirty="0">
                <a:solidFill>
                  <a:srgbClr val="171717"/>
                </a:solidFill>
                <a:effectLst/>
                <a:latin typeface="verdana" panose="020B0604030504040204" pitchFamily="34" charset="0"/>
              </a:rPr>
              <a:t>full lifecycle of a product or process</a:t>
            </a:r>
            <a:r>
              <a:rPr lang="en-US" sz="3600" b="0" i="0" dirty="0">
                <a:solidFill>
                  <a:srgbClr val="171717"/>
                </a:solidFill>
                <a:effectLst/>
                <a:latin typeface="verdana" panose="020B0604030504040204" pitchFamily="34" charset="0"/>
              </a:rPr>
              <a:t>, including material sourcing, production, consumption and disposal/recycling processes.”</a:t>
            </a:r>
          </a:p>
          <a:p>
            <a:r>
              <a:rPr lang="en-US" b="1" dirty="0"/>
              <a:t>Source: WBCSD (2011)</a:t>
            </a:r>
          </a:p>
          <a:p>
            <a:endParaRPr lang="en-US" sz="36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32073" y="1460640"/>
            <a:ext cx="4844901" cy="4067324"/>
          </a:xfrm>
          <a:prstGeom prst="rect">
            <a:avLst/>
          </a:prstGeom>
        </p:spPr>
      </p:pic>
    </p:spTree>
    <p:extLst>
      <p:ext uri="{BB962C8B-B14F-4D97-AF65-F5344CB8AC3E}">
        <p14:creationId xmlns:p14="http://schemas.microsoft.com/office/powerpoint/2010/main" val="9465570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0655" y="1968650"/>
            <a:ext cx="9369031" cy="2728041"/>
          </a:xfrm>
          <a:prstGeom prst="rect">
            <a:avLst/>
          </a:prstGeom>
        </p:spPr>
      </p:pic>
      <p:sp>
        <p:nvSpPr>
          <p:cNvPr id="3" name="TextBox 2"/>
          <p:cNvSpPr txBox="1"/>
          <p:nvPr/>
        </p:nvSpPr>
        <p:spPr>
          <a:xfrm>
            <a:off x="2355273" y="900545"/>
            <a:ext cx="6082145" cy="523220"/>
          </a:xfrm>
          <a:prstGeom prst="rect">
            <a:avLst/>
          </a:prstGeom>
          <a:noFill/>
        </p:spPr>
        <p:txBody>
          <a:bodyPr wrap="square" rtlCol="0">
            <a:spAutoFit/>
          </a:bodyPr>
          <a:lstStyle/>
          <a:p>
            <a:r>
              <a:rPr lang="en-US" sz="2800" dirty="0"/>
              <a:t>     SIMPLE VALUE CHAIN IN A BUSINESS</a:t>
            </a:r>
          </a:p>
        </p:txBody>
      </p:sp>
      <p:sp>
        <p:nvSpPr>
          <p:cNvPr id="4" name="TextBox 3"/>
          <p:cNvSpPr txBox="1"/>
          <p:nvPr/>
        </p:nvSpPr>
        <p:spPr>
          <a:xfrm>
            <a:off x="2022764" y="5140037"/>
            <a:ext cx="6774872" cy="646331"/>
          </a:xfrm>
          <a:prstGeom prst="rect">
            <a:avLst/>
          </a:prstGeom>
          <a:noFill/>
        </p:spPr>
        <p:txBody>
          <a:bodyPr wrap="square" rtlCol="0">
            <a:spAutoFit/>
          </a:bodyPr>
          <a:lstStyle/>
          <a:p>
            <a:r>
              <a:rPr lang="en-US" sz="3600" i="1" dirty="0">
                <a:latin typeface="Mistral" panose="03090702030407020403" pitchFamily="66" charset="0"/>
              </a:rPr>
              <a:t>FROM CONCEPT TO COMPLETION</a:t>
            </a:r>
            <a:r>
              <a:rPr lang="en-US" dirty="0"/>
              <a:t>, </a:t>
            </a:r>
          </a:p>
        </p:txBody>
      </p:sp>
    </p:spTree>
    <p:extLst>
      <p:ext uri="{BB962C8B-B14F-4D97-AF65-F5344CB8AC3E}">
        <p14:creationId xmlns:p14="http://schemas.microsoft.com/office/powerpoint/2010/main" val="22573667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51164" y="1704110"/>
            <a:ext cx="10127672" cy="2031325"/>
          </a:xfrm>
          <a:prstGeom prst="rect">
            <a:avLst/>
          </a:prstGeom>
        </p:spPr>
        <p:txBody>
          <a:bodyPr wrap="square">
            <a:spAutoFit/>
          </a:bodyPr>
          <a:lstStyle/>
          <a:p>
            <a:r>
              <a:rPr lang="en-US" b="0" i="0" dirty="0">
                <a:solidFill>
                  <a:srgbClr val="171717"/>
                </a:solidFill>
                <a:effectLst/>
                <a:latin typeface="verdana" panose="020B0604030504040204" pitchFamily="34" charset="0"/>
              </a:rPr>
              <a:t>“Supply chains and value chains have clear definitions in business literature and operational thinking. Where a supply chain typically refers to the chain of suppliers inputting to a final product, value chain also </a:t>
            </a:r>
            <a:r>
              <a:rPr lang="en-US" b="1" i="0" dirty="0">
                <a:solidFill>
                  <a:srgbClr val="171717"/>
                </a:solidFill>
                <a:effectLst/>
                <a:latin typeface="verdana" panose="020B0604030504040204" pitchFamily="34" charset="0"/>
              </a:rPr>
              <a:t>encompasses thinking about the value created by the chain, particularly for end-use customers</a:t>
            </a:r>
            <a:r>
              <a:rPr lang="en-US" b="0" i="0" dirty="0">
                <a:solidFill>
                  <a:srgbClr val="171717"/>
                </a:solidFill>
                <a:effectLst/>
                <a:latin typeface="verdana" panose="020B0604030504040204" pitchFamily="34" charset="0"/>
              </a:rPr>
              <a:t>…”- </a:t>
            </a:r>
            <a:r>
              <a:rPr lang="en-US" b="1" dirty="0" err="1"/>
              <a:t>SustainAbility</a:t>
            </a:r>
            <a:r>
              <a:rPr lang="en-US" b="1" dirty="0"/>
              <a:t>, UNEP and UNGC</a:t>
            </a:r>
          </a:p>
          <a:p>
            <a:endParaRPr lang="en-US" dirty="0"/>
          </a:p>
          <a:p>
            <a:endParaRPr lang="en-US" dirty="0"/>
          </a:p>
        </p:txBody>
      </p:sp>
    </p:spTree>
    <p:extLst>
      <p:ext uri="{BB962C8B-B14F-4D97-AF65-F5344CB8AC3E}">
        <p14:creationId xmlns:p14="http://schemas.microsoft.com/office/powerpoint/2010/main" val="2754270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1759527"/>
            <a:ext cx="12051037" cy="3656257"/>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24075" y="3934691"/>
            <a:ext cx="5267925" cy="2773109"/>
          </a:xfrm>
          <a:prstGeom prst="rect">
            <a:avLst/>
          </a:prstGeom>
        </p:spPr>
      </p:pic>
    </p:spTree>
    <p:extLst>
      <p:ext uri="{BB962C8B-B14F-4D97-AF65-F5344CB8AC3E}">
        <p14:creationId xmlns:p14="http://schemas.microsoft.com/office/powerpoint/2010/main" val="8657415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0655" y="1579417"/>
            <a:ext cx="10670418" cy="4599709"/>
          </a:xfrm>
          <a:prstGeom prst="rect">
            <a:avLst/>
          </a:prstGeom>
        </p:spPr>
      </p:pic>
    </p:spTree>
    <p:extLst>
      <p:ext uri="{BB962C8B-B14F-4D97-AF65-F5344CB8AC3E}">
        <p14:creationId xmlns:p14="http://schemas.microsoft.com/office/powerpoint/2010/main" val="42179038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49382"/>
            <a:ext cx="12192000" cy="6608618"/>
          </a:xfrm>
          <a:prstGeom prst="rect">
            <a:avLst/>
          </a:prstGeom>
        </p:spPr>
      </p:pic>
    </p:spTree>
    <p:extLst>
      <p:ext uri="{BB962C8B-B14F-4D97-AF65-F5344CB8AC3E}">
        <p14:creationId xmlns:p14="http://schemas.microsoft.com/office/powerpoint/2010/main" val="25732608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358255" cy="6858000"/>
          </a:xfrm>
          <a:prstGeom prst="rect">
            <a:avLst/>
          </a:prstGeom>
        </p:spPr>
      </p:pic>
    </p:spTree>
    <p:extLst>
      <p:ext uri="{BB962C8B-B14F-4D97-AF65-F5344CB8AC3E}">
        <p14:creationId xmlns:p14="http://schemas.microsoft.com/office/powerpoint/2010/main" val="23847693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7467324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66255" y="1297402"/>
            <a:ext cx="11845634" cy="5355312"/>
          </a:xfrm>
          <a:prstGeom prst="rect">
            <a:avLst/>
          </a:prstGeom>
        </p:spPr>
        <p:txBody>
          <a:bodyPr wrap="square">
            <a:spAutoFit/>
          </a:bodyPr>
          <a:lstStyle/>
          <a:p>
            <a:pPr marL="285750" indent="-285750">
              <a:buFont typeface="Wingdings" panose="05000000000000000000" pitchFamily="2" charset="2"/>
              <a:buChar char="§"/>
            </a:pPr>
            <a:r>
              <a:rPr lang="en-US" sz="2400" dirty="0"/>
              <a:t>Hospitality and Tourism Consultancy (Specialization &amp; Experiences Matters a lot)</a:t>
            </a:r>
          </a:p>
          <a:p>
            <a:pPr marL="285750" indent="-285750">
              <a:buFont typeface="Wingdings" panose="05000000000000000000" pitchFamily="2" charset="2"/>
              <a:buChar char="§"/>
            </a:pPr>
            <a:r>
              <a:rPr lang="en-US" sz="2400" dirty="0"/>
              <a:t>Recruitment and Manpower Outsourcing </a:t>
            </a:r>
          </a:p>
          <a:p>
            <a:pPr marL="285750" indent="-285750">
              <a:buFont typeface="Wingdings" panose="05000000000000000000" pitchFamily="2" charset="2"/>
              <a:buChar char="§"/>
            </a:pPr>
            <a:r>
              <a:rPr lang="en-US" sz="2400" dirty="0"/>
              <a:t>Training and Development PR</a:t>
            </a:r>
          </a:p>
          <a:p>
            <a:pPr marL="285750" indent="-285750">
              <a:buFont typeface="Wingdings" panose="05000000000000000000" pitchFamily="2" charset="2"/>
              <a:buChar char="§"/>
            </a:pPr>
            <a:r>
              <a:rPr lang="en-US" sz="2400" dirty="0"/>
              <a:t>SALES &amp; MARKETING</a:t>
            </a:r>
          </a:p>
          <a:p>
            <a:pPr marL="285750" indent="-285750">
              <a:buFont typeface="Wingdings" panose="05000000000000000000" pitchFamily="2" charset="2"/>
              <a:buChar char="§"/>
            </a:pPr>
            <a:r>
              <a:rPr lang="en-US" sz="2400" dirty="0"/>
              <a:t>Tourism Brand identification, Management &amp; Development</a:t>
            </a:r>
          </a:p>
          <a:p>
            <a:pPr marL="285750" indent="-285750">
              <a:buFont typeface="Wingdings" panose="05000000000000000000" pitchFamily="2" charset="2"/>
              <a:buChar char="§"/>
            </a:pPr>
            <a:r>
              <a:rPr lang="en-US" sz="2400" dirty="0"/>
              <a:t>MEDIA- (Audio, TV, Prints)- ATQ Magazine; IHTEF Media</a:t>
            </a:r>
          </a:p>
          <a:p>
            <a:pPr marL="285750" indent="-285750">
              <a:buFont typeface="Wingdings" panose="05000000000000000000" pitchFamily="2" charset="2"/>
              <a:buChar char="§"/>
            </a:pPr>
            <a:r>
              <a:rPr lang="en-US" sz="2400" dirty="0"/>
              <a:t>Food &amp; Beverage Concepts</a:t>
            </a:r>
          </a:p>
          <a:p>
            <a:pPr marL="285750" indent="-285750">
              <a:buFont typeface="Wingdings" panose="05000000000000000000" pitchFamily="2" charset="2"/>
              <a:buChar char="§"/>
            </a:pPr>
            <a:r>
              <a:rPr lang="en-US" sz="2400" dirty="0"/>
              <a:t>Food &amp; Beverage Education/Development</a:t>
            </a:r>
          </a:p>
          <a:p>
            <a:pPr marL="285750" indent="-285750">
              <a:buFont typeface="Wingdings" panose="05000000000000000000" pitchFamily="2" charset="2"/>
              <a:buChar char="§"/>
            </a:pPr>
            <a:r>
              <a:rPr lang="en-US" sz="2400" dirty="0"/>
              <a:t>Food &amp; Beverage Management</a:t>
            </a:r>
          </a:p>
          <a:p>
            <a:pPr marL="285750" indent="-285750">
              <a:buFont typeface="Wingdings" panose="05000000000000000000" pitchFamily="2" charset="2"/>
              <a:buChar char="§"/>
            </a:pPr>
            <a:r>
              <a:rPr lang="en-US" sz="2400" dirty="0"/>
              <a:t>Customer Service Specialists </a:t>
            </a:r>
          </a:p>
          <a:p>
            <a:pPr marL="285750" indent="-285750">
              <a:buFont typeface="Wingdings" panose="05000000000000000000" pitchFamily="2" charset="2"/>
              <a:buChar char="§"/>
            </a:pPr>
            <a:r>
              <a:rPr lang="en-US" sz="2400" dirty="0"/>
              <a:t>Tour Operations- EG- Allure Travels, </a:t>
            </a:r>
            <a:r>
              <a:rPr lang="en-US" sz="2400" dirty="0" err="1"/>
              <a:t>etc</a:t>
            </a:r>
            <a:r>
              <a:rPr lang="en-US" sz="2400" dirty="0"/>
              <a:t> City Tours, Community Based Tours</a:t>
            </a:r>
          </a:p>
          <a:p>
            <a:pPr marL="285750" indent="-285750">
              <a:buFont typeface="Wingdings" panose="05000000000000000000" pitchFamily="2" charset="2"/>
              <a:buChar char="§"/>
            </a:pPr>
            <a:r>
              <a:rPr lang="en-US" sz="2400" dirty="0"/>
              <a:t>Ticketing Services</a:t>
            </a:r>
          </a:p>
          <a:p>
            <a:pPr marL="285750" indent="-285750">
              <a:buFont typeface="Wingdings" panose="05000000000000000000" pitchFamily="2" charset="2"/>
              <a:buChar char="§"/>
            </a:pPr>
            <a:endParaRPr lang="en-US" dirty="0"/>
          </a:p>
          <a:p>
            <a:pPr marL="285750" indent="-285750">
              <a:buFont typeface="Wingdings" panose="05000000000000000000" pitchFamily="2" charset="2"/>
              <a:buChar char="§"/>
            </a:pPr>
            <a:endParaRPr lang="en-US" dirty="0"/>
          </a:p>
          <a:p>
            <a:endParaRPr lang="en-US" dirty="0"/>
          </a:p>
        </p:txBody>
      </p:sp>
      <p:sp>
        <p:nvSpPr>
          <p:cNvPr id="4" name="TextBox 3"/>
          <p:cNvSpPr txBox="1"/>
          <p:nvPr/>
        </p:nvSpPr>
        <p:spPr>
          <a:xfrm>
            <a:off x="1163782" y="374073"/>
            <a:ext cx="10584873" cy="923330"/>
          </a:xfrm>
          <a:prstGeom prst="rect">
            <a:avLst/>
          </a:prstGeom>
          <a:noFill/>
        </p:spPr>
        <p:txBody>
          <a:bodyPr wrap="square" rtlCol="0">
            <a:spAutoFit/>
          </a:bodyPr>
          <a:lstStyle/>
          <a:p>
            <a:r>
              <a:rPr lang="en-US" sz="3600" dirty="0"/>
              <a:t>OPPORTUNITIES FOR INVESTMENT IN THE VALUE CHAIN</a:t>
            </a:r>
          </a:p>
          <a:p>
            <a:endParaRPr lang="en-US" dirty="0"/>
          </a:p>
        </p:txBody>
      </p:sp>
    </p:spTree>
    <p:extLst>
      <p:ext uri="{BB962C8B-B14F-4D97-AF65-F5344CB8AC3E}">
        <p14:creationId xmlns:p14="http://schemas.microsoft.com/office/powerpoint/2010/main" val="393069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2508" y="2274838"/>
            <a:ext cx="11748655" cy="3600986"/>
          </a:xfrm>
          <a:prstGeom prst="rect">
            <a:avLst/>
          </a:prstGeom>
        </p:spPr>
        <p:txBody>
          <a:bodyPr wrap="square">
            <a:spAutoFit/>
          </a:bodyPr>
          <a:lstStyle/>
          <a:p>
            <a:pPr marL="285750" indent="-285750">
              <a:buFont typeface="Wingdings" panose="05000000000000000000" pitchFamily="2" charset="2"/>
              <a:buChar char="§"/>
            </a:pPr>
            <a:r>
              <a:rPr lang="en-US" sz="2400" dirty="0"/>
              <a:t>Tourism Statistics/Data Management</a:t>
            </a:r>
          </a:p>
          <a:p>
            <a:pPr marL="285750" indent="-285750">
              <a:buFont typeface="Wingdings" panose="05000000000000000000" pitchFamily="2" charset="2"/>
              <a:buChar char="§"/>
            </a:pPr>
            <a:r>
              <a:rPr lang="en-US" sz="2400" dirty="0"/>
              <a:t>Tourism Funding Investment Opportunities- (Micro-finance banks or FINTECHs that offer Tourism focused lending)</a:t>
            </a:r>
          </a:p>
          <a:p>
            <a:pPr marL="285750" indent="-285750">
              <a:buFont typeface="Wingdings" panose="05000000000000000000" pitchFamily="2" charset="2"/>
              <a:buChar char="§"/>
            </a:pPr>
            <a:r>
              <a:rPr lang="en-US" sz="2400" dirty="0"/>
              <a:t>IT/SUPPORT SERVICES</a:t>
            </a:r>
          </a:p>
          <a:p>
            <a:pPr marL="285750" indent="-285750">
              <a:buFont typeface="Wingdings" panose="05000000000000000000" pitchFamily="2" charset="2"/>
              <a:buChar char="§"/>
            </a:pPr>
            <a:r>
              <a:rPr lang="en-US" sz="2400" dirty="0"/>
              <a:t>Home grown veggies/organic farming for Tourism Business Use. </a:t>
            </a:r>
          </a:p>
          <a:p>
            <a:pPr marL="285750" indent="-285750">
              <a:buFont typeface="Wingdings" panose="05000000000000000000" pitchFamily="2" charset="2"/>
              <a:buChar char="§"/>
            </a:pPr>
            <a:r>
              <a:rPr lang="en-US" sz="2400" dirty="0"/>
              <a:t>Destination Management</a:t>
            </a:r>
          </a:p>
          <a:p>
            <a:pPr marL="285750" indent="-285750">
              <a:buFont typeface="Wingdings" panose="05000000000000000000" pitchFamily="2" charset="2"/>
              <a:buChar char="§"/>
            </a:pPr>
            <a:r>
              <a:rPr lang="en-US" sz="2400" dirty="0"/>
              <a:t>Hospitality/Tourism Advocacy</a:t>
            </a:r>
          </a:p>
          <a:p>
            <a:pPr marL="285750" indent="-285750">
              <a:buFont typeface="Wingdings" panose="05000000000000000000" pitchFamily="2" charset="2"/>
              <a:buChar char="§"/>
            </a:pPr>
            <a:r>
              <a:rPr lang="en-US" sz="2400" dirty="0"/>
              <a:t>Professional Operational Management and Business Optimization</a:t>
            </a:r>
          </a:p>
          <a:p>
            <a:endParaRPr lang="en-US" dirty="0"/>
          </a:p>
          <a:p>
            <a:endParaRPr lang="en-US" dirty="0"/>
          </a:p>
        </p:txBody>
      </p:sp>
      <p:sp>
        <p:nvSpPr>
          <p:cNvPr id="3" name="TextBox 2"/>
          <p:cNvSpPr txBox="1"/>
          <p:nvPr/>
        </p:nvSpPr>
        <p:spPr>
          <a:xfrm>
            <a:off x="997527" y="512618"/>
            <a:ext cx="8409708" cy="584775"/>
          </a:xfrm>
          <a:prstGeom prst="rect">
            <a:avLst/>
          </a:prstGeom>
          <a:noFill/>
        </p:spPr>
        <p:txBody>
          <a:bodyPr wrap="square" rtlCol="0">
            <a:spAutoFit/>
          </a:bodyPr>
          <a:lstStyle/>
          <a:p>
            <a:pPr algn="ctr"/>
            <a:r>
              <a:rPr lang="en-US" sz="3200" dirty="0"/>
              <a:t>VALUE CHAIN OF TOURISM-UNCHAINED</a:t>
            </a:r>
          </a:p>
        </p:txBody>
      </p:sp>
    </p:spTree>
    <p:extLst>
      <p:ext uri="{BB962C8B-B14F-4D97-AF65-F5344CB8AC3E}">
        <p14:creationId xmlns:p14="http://schemas.microsoft.com/office/powerpoint/2010/main" val="33125801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5332F7C-54DC-453E-A191-AA59C77670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5775" y="0"/>
            <a:ext cx="11953460" cy="6858000"/>
          </a:xfrm>
          <a:prstGeom prst="rect">
            <a:avLst/>
          </a:prstGeom>
        </p:spPr>
      </p:pic>
    </p:spTree>
    <p:extLst>
      <p:ext uri="{BB962C8B-B14F-4D97-AF65-F5344CB8AC3E}">
        <p14:creationId xmlns:p14="http://schemas.microsoft.com/office/powerpoint/2010/main" val="23787684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What is a Niche Market | Niche Market Definition - Oberl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211" y="1697182"/>
            <a:ext cx="8382000" cy="428625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9088582" y="1697182"/>
            <a:ext cx="2923309" cy="4401205"/>
          </a:xfrm>
          <a:prstGeom prst="rect">
            <a:avLst/>
          </a:prstGeom>
        </p:spPr>
        <p:txBody>
          <a:bodyPr wrap="square">
            <a:spAutoFit/>
          </a:bodyPr>
          <a:lstStyle/>
          <a:p>
            <a:r>
              <a:rPr lang="en-US" sz="2800" dirty="0"/>
              <a:t>NICHE =NEST (Latin) </a:t>
            </a:r>
          </a:p>
          <a:p>
            <a:endParaRPr lang="en-US" sz="2800" dirty="0"/>
          </a:p>
          <a:p>
            <a:r>
              <a:rPr lang="en-US" sz="2800" dirty="0"/>
              <a:t>An environment that creates the best outcomes for your Ideal Customers, as well as the highest net profit for you</a:t>
            </a:r>
          </a:p>
        </p:txBody>
      </p:sp>
    </p:spTree>
    <p:extLst>
      <p:ext uri="{BB962C8B-B14F-4D97-AF65-F5344CB8AC3E}">
        <p14:creationId xmlns:p14="http://schemas.microsoft.com/office/powerpoint/2010/main" val="5548814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5855" y="0"/>
            <a:ext cx="10418618" cy="6858000"/>
          </a:xfrm>
          <a:prstGeom prst="rect">
            <a:avLst/>
          </a:prstGeom>
        </p:spPr>
      </p:pic>
    </p:spTree>
    <p:extLst>
      <p:ext uri="{BB962C8B-B14F-4D97-AF65-F5344CB8AC3E}">
        <p14:creationId xmlns:p14="http://schemas.microsoft.com/office/powerpoint/2010/main" val="36402423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4073" y="193963"/>
            <a:ext cx="11637818" cy="6858000"/>
          </a:xfrm>
          <a:prstGeom prst="rect">
            <a:avLst/>
          </a:prstGeom>
        </p:spPr>
      </p:pic>
    </p:spTree>
    <p:extLst>
      <p:ext uri="{BB962C8B-B14F-4D97-AF65-F5344CB8AC3E}">
        <p14:creationId xmlns:p14="http://schemas.microsoft.com/office/powerpoint/2010/main" val="1778114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47579" y="0"/>
            <a:ext cx="9696842" cy="6858000"/>
          </a:xfrm>
          <a:prstGeom prst="rect">
            <a:avLst/>
          </a:prstGeom>
        </p:spPr>
      </p:pic>
    </p:spTree>
    <p:extLst>
      <p:ext uri="{BB962C8B-B14F-4D97-AF65-F5344CB8AC3E}">
        <p14:creationId xmlns:p14="http://schemas.microsoft.com/office/powerpoint/2010/main" val="39154393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2509" y="504825"/>
            <a:ext cx="11734800" cy="5848350"/>
          </a:xfrm>
          <a:prstGeom prst="rect">
            <a:avLst/>
          </a:prstGeom>
        </p:spPr>
      </p:pic>
    </p:spTree>
    <p:extLst>
      <p:ext uri="{BB962C8B-B14F-4D97-AF65-F5344CB8AC3E}">
        <p14:creationId xmlns:p14="http://schemas.microsoft.com/office/powerpoint/2010/main" val="27631793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5964" y="347695"/>
            <a:ext cx="9961418" cy="6752759"/>
          </a:xfrm>
          <a:prstGeom prst="rect">
            <a:avLst/>
          </a:prstGeom>
        </p:spPr>
      </p:pic>
    </p:spTree>
    <p:extLst>
      <p:ext uri="{BB962C8B-B14F-4D97-AF65-F5344CB8AC3E}">
        <p14:creationId xmlns:p14="http://schemas.microsoft.com/office/powerpoint/2010/main" val="25482839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357746"/>
            <a:ext cx="11901055" cy="4708981"/>
          </a:xfrm>
          <a:prstGeom prst="rect">
            <a:avLst/>
          </a:prstGeom>
          <a:noFill/>
        </p:spPr>
        <p:txBody>
          <a:bodyPr wrap="square" rtlCol="0">
            <a:spAutoFit/>
          </a:bodyPr>
          <a:lstStyle/>
          <a:p>
            <a:pPr algn="just"/>
            <a:r>
              <a:rPr lang="en-US" sz="2000" dirty="0"/>
              <a:t>We have enriched our minds with opportunities within the value chain of tourism. What then are other key </a:t>
            </a:r>
          </a:p>
          <a:p>
            <a:pPr algn="just"/>
            <a:r>
              <a:rPr lang="en-US" sz="2000" dirty="0"/>
              <a:t>Value added roles that we have to play to ensure balance within the ecosystem and for sustainability purposes. This has to be from economic, environmental and  from social dimensions. </a:t>
            </a:r>
          </a:p>
          <a:p>
            <a:pPr algn="just"/>
            <a:r>
              <a:rPr lang="en-US" sz="2000" b="1" dirty="0"/>
              <a:t>Economic Value- </a:t>
            </a:r>
            <a:r>
              <a:rPr lang="en-US" sz="2000" dirty="0"/>
              <a:t>For instance, operators, investors and tourism players must ensure that economic value from profits are retained within the region. Taking away everything and leaving mere footprints destroys the economy and livelihood of the region. Taxes are key. Sustenance is key.</a:t>
            </a:r>
          </a:p>
          <a:p>
            <a:pPr algn="just"/>
            <a:endParaRPr lang="en-US" sz="2000" b="1" dirty="0"/>
          </a:p>
          <a:p>
            <a:pPr algn="just"/>
            <a:r>
              <a:rPr lang="en-US" sz="2000" b="1" dirty="0"/>
              <a:t>Environmental Value- </a:t>
            </a:r>
            <a:r>
              <a:rPr lang="en-US" sz="2000" dirty="0"/>
              <a:t>Tourism and Hospitality should renew the environment, not destroy. Tourism should be designed to add value by way of environmental protection. It is important to preserve the natural resources of a region – its landscape, vegetation </a:t>
            </a:r>
          </a:p>
          <a:p>
            <a:pPr algn="just"/>
            <a:r>
              <a:rPr lang="en-US" sz="2000" dirty="0"/>
              <a:t>and biodiversity. </a:t>
            </a:r>
          </a:p>
          <a:p>
            <a:pPr algn="just"/>
            <a:endParaRPr lang="en-US" sz="2000" dirty="0"/>
          </a:p>
          <a:p>
            <a:pPr algn="just"/>
            <a:r>
              <a:rPr lang="en-US" sz="2000" b="1" dirty="0"/>
              <a:t>Socio-cultural-</a:t>
            </a:r>
            <a:r>
              <a:rPr lang="en-US" sz="2000" dirty="0"/>
              <a:t> basically to generate value for the society. Value added must benefit host communities and members of these communities- bringing about improvements in systems and infrastructures; integrating the less privileged and the disabled into the value creation process.</a:t>
            </a:r>
          </a:p>
        </p:txBody>
      </p:sp>
      <p:sp>
        <p:nvSpPr>
          <p:cNvPr id="3" name="Rectangle 2"/>
          <p:cNvSpPr/>
          <p:nvPr/>
        </p:nvSpPr>
        <p:spPr>
          <a:xfrm>
            <a:off x="1052946" y="235527"/>
            <a:ext cx="8548254" cy="646331"/>
          </a:xfrm>
          <a:prstGeom prst="rect">
            <a:avLst/>
          </a:prstGeom>
        </p:spPr>
        <p:txBody>
          <a:bodyPr wrap="square">
            <a:spAutoFit/>
          </a:bodyPr>
          <a:lstStyle/>
          <a:p>
            <a:pPr algn="ctr"/>
            <a:r>
              <a:rPr lang="en-US" sz="3600" b="1" dirty="0"/>
              <a:t>Value Chain of Tourism &amp; Sustainability</a:t>
            </a:r>
          </a:p>
        </p:txBody>
      </p:sp>
    </p:spTree>
    <p:extLst>
      <p:ext uri="{BB962C8B-B14F-4D97-AF65-F5344CB8AC3E}">
        <p14:creationId xmlns:p14="http://schemas.microsoft.com/office/powerpoint/2010/main" val="8416379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Tree>
    <p:extLst>
      <p:ext uri="{BB962C8B-B14F-4D97-AF65-F5344CB8AC3E}">
        <p14:creationId xmlns:p14="http://schemas.microsoft.com/office/powerpoint/2010/main" val="33658304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1046579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G-20201104-WA0048"/>
          <p:cNvPicPr>
            <a:picLocks noChangeAspect="1"/>
          </p:cNvPicPr>
          <p:nvPr/>
        </p:nvPicPr>
        <p:blipFill>
          <a:blip r:embed="rId2"/>
          <a:stretch>
            <a:fillRect/>
          </a:stretch>
        </p:blipFill>
        <p:spPr>
          <a:xfrm>
            <a:off x="576197" y="159707"/>
            <a:ext cx="11035430" cy="6698293"/>
          </a:xfrm>
          <a:prstGeom prst="rect">
            <a:avLst/>
          </a:prstGeom>
        </p:spPr>
      </p:pic>
    </p:spTree>
    <p:extLst>
      <p:ext uri="{BB962C8B-B14F-4D97-AF65-F5344CB8AC3E}">
        <p14:creationId xmlns:p14="http://schemas.microsoft.com/office/powerpoint/2010/main" val="29060937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2727" y="296225"/>
            <a:ext cx="10889673" cy="6376782"/>
          </a:xfrm>
          <a:prstGeom prst="rect">
            <a:avLst/>
          </a:prstGeom>
        </p:spPr>
      </p:pic>
    </p:spTree>
    <p:extLst>
      <p:ext uri="{BB962C8B-B14F-4D97-AF65-F5344CB8AC3E}">
        <p14:creationId xmlns:p14="http://schemas.microsoft.com/office/powerpoint/2010/main" val="134588125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184073" y="350729"/>
            <a:ext cx="7356763" cy="1200329"/>
          </a:xfrm>
          <a:prstGeom prst="rect">
            <a:avLst/>
          </a:prstGeom>
        </p:spPr>
        <p:txBody>
          <a:bodyPr wrap="square">
            <a:spAutoFit/>
          </a:bodyPr>
          <a:lstStyle/>
          <a:p>
            <a:pPr>
              <a:defRPr/>
            </a:pPr>
            <a:r>
              <a:rPr lang="en-US" kern="10" dirty="0">
                <a:ln w="9525">
                  <a:solidFill>
                    <a:srgbClr val="000000"/>
                  </a:solidFill>
                  <a:round/>
                  <a:headEnd/>
                  <a:tailEnd/>
                </a:ln>
                <a:solidFill>
                  <a:srgbClr val="000000"/>
                </a:solidFill>
                <a:latin typeface="Arial Black"/>
              </a:rPr>
              <a:t>                  </a:t>
            </a:r>
            <a:r>
              <a:rPr lang="en-US" sz="7200" kern="10" dirty="0">
                <a:ln w="9525">
                  <a:solidFill>
                    <a:srgbClr val="000000"/>
                  </a:solidFill>
                  <a:round/>
                  <a:headEnd/>
                  <a:tailEnd/>
                </a:ln>
                <a:solidFill>
                  <a:srgbClr val="000000"/>
                </a:solidFill>
                <a:latin typeface="Copperplate Gothic Bold" pitchFamily="34" charset="0"/>
              </a:rPr>
              <a:t>Thank you </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06290" y="1413615"/>
            <a:ext cx="4835853" cy="4816258"/>
          </a:xfrm>
          <a:prstGeom prst="rect">
            <a:avLst/>
          </a:prstGeom>
        </p:spPr>
      </p:pic>
      <p:pic>
        <p:nvPicPr>
          <p:cNvPr id="4" name="Picture 3" descr="IMG-20201106-WA0054"/>
          <p:cNvPicPr>
            <a:picLocks noChangeAspect="1"/>
          </p:cNvPicPr>
          <p:nvPr/>
        </p:nvPicPr>
        <p:blipFill>
          <a:blip r:embed="rId3"/>
          <a:stretch>
            <a:fillRect/>
          </a:stretch>
        </p:blipFill>
        <p:spPr>
          <a:xfrm>
            <a:off x="108008" y="0"/>
            <a:ext cx="5322974" cy="6858000"/>
          </a:xfrm>
          <a:prstGeom prst="rect">
            <a:avLst/>
          </a:prstGeom>
        </p:spPr>
      </p:pic>
    </p:spTree>
    <p:extLst>
      <p:ext uri="{BB962C8B-B14F-4D97-AF65-F5344CB8AC3E}">
        <p14:creationId xmlns:p14="http://schemas.microsoft.com/office/powerpoint/2010/main" val="2082178306"/>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0" fill="hold"/>
                                        <p:tgtEl>
                                          <p:spTgt spid="3"/>
                                        </p:tgtEl>
                                        <p:attrNameLst>
                                          <p:attrName>ppt_x</p:attrName>
                                        </p:attrNameLst>
                                      </p:cBhvr>
                                      <p:tavLst>
                                        <p:tav tm="0">
                                          <p:val>
                                            <p:strVal val="#ppt_x"/>
                                          </p:val>
                                        </p:tav>
                                        <p:tav tm="100000">
                                          <p:val>
                                            <p:strVal val="#ppt_x"/>
                                          </p:val>
                                        </p:tav>
                                      </p:tavLst>
                                    </p:anim>
                                    <p:anim calcmode="lin" valueType="num">
                                      <p:cBhvr additive="base">
                                        <p:cTn id="8" dur="50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5964" y="347695"/>
            <a:ext cx="9961418" cy="6752759"/>
          </a:xfrm>
          <a:prstGeom prst="rect">
            <a:avLst/>
          </a:prstGeom>
        </p:spPr>
      </p:pic>
    </p:spTree>
    <p:extLst>
      <p:ext uri="{BB962C8B-B14F-4D97-AF65-F5344CB8AC3E}">
        <p14:creationId xmlns:p14="http://schemas.microsoft.com/office/powerpoint/2010/main" val="67139964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840AD17-5651-4FCB-A005-B76EA6714155}"/>
              </a:ext>
            </a:extLst>
          </p:cNvPr>
          <p:cNvSpPr/>
          <p:nvPr/>
        </p:nvSpPr>
        <p:spPr>
          <a:xfrm>
            <a:off x="2239617" y="331304"/>
            <a:ext cx="5976731" cy="52322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B050"/>
                </a:solidFill>
                <a:effectLst/>
                <a:uLnTx/>
                <a:uFillTx/>
                <a:latin typeface="Century Gothic" panose="020B0502020202020204" pitchFamily="34" charset="0"/>
                <a:ea typeface="+mn-ea"/>
                <a:cs typeface="+mn-cs"/>
              </a:rPr>
              <a:t>HOTEL ONLINE REVIEWS </a:t>
            </a:r>
            <a:endParaRPr kumimoji="0" lang="en-US" sz="2800" b="0" i="0" u="none" strike="noStrike" kern="1200" cap="none" spc="0" normalizeH="0" baseline="0" noProof="0" dirty="0">
              <a:ln>
                <a:noFill/>
              </a:ln>
              <a:solidFill>
                <a:prstClr val="black"/>
              </a:solidFill>
              <a:effectLst/>
              <a:uLnTx/>
              <a:uFillTx/>
              <a:latin typeface="Garamond" panose="02020404030301010803"/>
              <a:ea typeface="+mn-ea"/>
              <a:cs typeface="+mn-cs"/>
            </a:endParaRPr>
          </a:p>
        </p:txBody>
      </p:sp>
    </p:spTree>
    <p:extLst>
      <p:ext uri="{BB962C8B-B14F-4D97-AF65-F5344CB8AC3E}">
        <p14:creationId xmlns:p14="http://schemas.microsoft.com/office/powerpoint/2010/main" val="1697475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Building U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7793" y="749155"/>
            <a:ext cx="9525000" cy="58578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3109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7B380A3-030D-4F8D-9A4B-5BBAB47C6C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2985" y="463826"/>
            <a:ext cx="5524500" cy="6858000"/>
          </a:xfrm>
          <a:prstGeom prst="rect">
            <a:avLst/>
          </a:prstGeom>
        </p:spPr>
      </p:pic>
      <p:sp>
        <p:nvSpPr>
          <p:cNvPr id="4" name="Rectangle 3">
            <a:extLst>
              <a:ext uri="{FF2B5EF4-FFF2-40B4-BE49-F238E27FC236}">
                <a16:creationId xmlns:a16="http://schemas.microsoft.com/office/drawing/2014/main" id="{D2F15547-548A-41D7-9F96-A834BFB9BA8F}"/>
              </a:ext>
            </a:extLst>
          </p:cNvPr>
          <p:cNvSpPr/>
          <p:nvPr/>
        </p:nvSpPr>
        <p:spPr>
          <a:xfrm>
            <a:off x="5592416" y="1948070"/>
            <a:ext cx="6082749" cy="5262979"/>
          </a:xfrm>
          <a:prstGeom prst="rect">
            <a:avLst/>
          </a:prstGeom>
        </p:spPr>
        <p:txBody>
          <a:bodyPr wrap="square">
            <a:spAutoFit/>
          </a:bodyPr>
          <a:lstStyle/>
          <a:p>
            <a:pPr algn="just"/>
            <a:r>
              <a:rPr lang="en-US" sz="2800" dirty="0">
                <a:latin typeface="Century Gothic" panose="020B0502020202020204" pitchFamily="34" charset="0"/>
                <a:ea typeface="Calibri" panose="020F0502020204030204" pitchFamily="34" charset="0"/>
                <a:cs typeface="Calibri" panose="020F0502020204030204" pitchFamily="34" charset="0"/>
              </a:rPr>
              <a:t>Just as the environment is changing, the economy, the technology and the human resources are fast becoming diverse and swift in the changes. Interestingly, the taste of the traveler is increasing by the day just as diversity, smarter immigration services, globalization, digitalization are taking </a:t>
            </a:r>
            <a:r>
              <a:rPr lang="en-US" sz="2800" dirty="0" err="1">
                <a:latin typeface="Century Gothic" panose="020B0502020202020204" pitchFamily="34" charset="0"/>
                <a:ea typeface="Calibri" panose="020F0502020204030204" pitchFamily="34" charset="0"/>
                <a:cs typeface="Calibri" panose="020F0502020204030204" pitchFamily="34" charset="0"/>
              </a:rPr>
              <a:t>centre</a:t>
            </a:r>
            <a:r>
              <a:rPr lang="en-US" sz="2800" dirty="0">
                <a:latin typeface="Century Gothic" panose="020B0502020202020204" pitchFamily="34" charset="0"/>
                <a:ea typeface="Calibri" panose="020F0502020204030204" pitchFamily="34" charset="0"/>
                <a:cs typeface="Calibri" panose="020F0502020204030204" pitchFamily="34" charset="0"/>
              </a:rPr>
              <a:t> stage. The traveler is more INSATIABLE. </a:t>
            </a:r>
            <a:endParaRPr lang="en-US" sz="2800" dirty="0"/>
          </a:p>
        </p:txBody>
      </p:sp>
      <p:sp>
        <p:nvSpPr>
          <p:cNvPr id="5" name="Rectangle 4">
            <a:extLst>
              <a:ext uri="{FF2B5EF4-FFF2-40B4-BE49-F238E27FC236}">
                <a16:creationId xmlns:a16="http://schemas.microsoft.com/office/drawing/2014/main" id="{C5690436-99CB-4442-BBF8-46662D12DED7}"/>
              </a:ext>
            </a:extLst>
          </p:cNvPr>
          <p:cNvSpPr/>
          <p:nvPr/>
        </p:nvSpPr>
        <p:spPr>
          <a:xfrm>
            <a:off x="5592417" y="821635"/>
            <a:ext cx="5512905" cy="1200329"/>
          </a:xfrm>
          <a:prstGeom prst="rect">
            <a:avLst/>
          </a:prstGeom>
        </p:spPr>
        <p:txBody>
          <a:bodyPr wrap="square">
            <a:spAutoFit/>
          </a:bodyPr>
          <a:lstStyle/>
          <a:p>
            <a:pPr algn="just"/>
            <a:r>
              <a:rPr lang="en-US" sz="3600" dirty="0">
                <a:solidFill>
                  <a:srgbClr val="00B050"/>
                </a:solidFill>
              </a:rPr>
              <a:t>THE DISRUPTION OF DEVELOPMENT</a:t>
            </a:r>
            <a:endParaRPr lang="en-US" sz="3600" dirty="0"/>
          </a:p>
        </p:txBody>
      </p:sp>
    </p:spTree>
    <p:extLst>
      <p:ext uri="{BB962C8B-B14F-4D97-AF65-F5344CB8AC3E}">
        <p14:creationId xmlns:p14="http://schemas.microsoft.com/office/powerpoint/2010/main" val="20199906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5C4E3FF-BF14-4F71-B8D1-B76FCAE067A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3825" y="139138"/>
            <a:ext cx="10906539" cy="6208654"/>
          </a:xfrm>
          <a:prstGeom prst="rect">
            <a:avLst/>
          </a:prstGeom>
        </p:spPr>
      </p:pic>
      <p:sp>
        <p:nvSpPr>
          <p:cNvPr id="4" name="TextBox 3">
            <a:extLst>
              <a:ext uri="{FF2B5EF4-FFF2-40B4-BE49-F238E27FC236}">
                <a16:creationId xmlns:a16="http://schemas.microsoft.com/office/drawing/2014/main" id="{41366550-148C-4742-83E6-DDD794251693}"/>
              </a:ext>
            </a:extLst>
          </p:cNvPr>
          <p:cNvSpPr txBox="1"/>
          <p:nvPr/>
        </p:nvSpPr>
        <p:spPr>
          <a:xfrm>
            <a:off x="6771861" y="6440557"/>
            <a:ext cx="4306956" cy="369332"/>
          </a:xfrm>
          <a:prstGeom prst="rect">
            <a:avLst/>
          </a:prstGeom>
          <a:noFill/>
        </p:spPr>
        <p:txBody>
          <a:bodyPr wrap="square" rtlCol="0">
            <a:spAutoFit/>
          </a:bodyPr>
          <a:lstStyle/>
          <a:p>
            <a:r>
              <a:rPr lang="en-US" b="1" dirty="0" err="1">
                <a:latin typeface="Century Gothic" panose="020B0502020202020204" pitchFamily="34" charset="0"/>
              </a:rPr>
              <a:t>Jumia</a:t>
            </a:r>
            <a:r>
              <a:rPr lang="en-US" b="1" dirty="0">
                <a:latin typeface="Century Gothic" panose="020B0502020202020204" pitchFamily="34" charset="0"/>
              </a:rPr>
              <a:t> Hospitality Report, 2019</a:t>
            </a:r>
          </a:p>
        </p:txBody>
      </p:sp>
    </p:spTree>
    <p:extLst>
      <p:ext uri="{BB962C8B-B14F-4D97-AF65-F5344CB8AC3E}">
        <p14:creationId xmlns:p14="http://schemas.microsoft.com/office/powerpoint/2010/main" val="36530543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023BA1A-1383-4598-8B5F-DACD848A089A}"/>
              </a:ext>
            </a:extLst>
          </p:cNvPr>
          <p:cNvSpPr/>
          <p:nvPr/>
        </p:nvSpPr>
        <p:spPr>
          <a:xfrm>
            <a:off x="498764" y="543340"/>
            <a:ext cx="10958945" cy="6063198"/>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F89820"/>
                </a:solidFill>
                <a:effectLst/>
                <a:uLnTx/>
                <a:uFillTx/>
                <a:latin typeface="Century Gothic" panose="020B0502020202020204" pitchFamily="34" charset="0"/>
                <a:ea typeface="+mn-ea"/>
                <a:cs typeface="+mn-cs"/>
              </a:rPr>
              <a:t>● </a:t>
            </a:r>
            <a:r>
              <a:rPr kumimoji="0" lang="en-US" sz="2800"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rPr>
              <a:t>Africa’s travel and tourism remains one of the key growth drivers of the continent’s economy, </a:t>
            </a:r>
            <a:r>
              <a:rPr kumimoji="0" lang="en-US" sz="2800" b="1"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rPr>
              <a:t>contributing 8.5% (or $194.2bn) of the GDP in 2018; </a:t>
            </a:r>
            <a:r>
              <a:rPr kumimoji="0" lang="en-US" sz="2800"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rPr>
              <a:t>from 8.1% and 7.8% in 2017 and 2016 respectively.</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This growth record placed Africa as the </a:t>
            </a:r>
            <a:r>
              <a:rPr kumimoji="0" lang="en-US" sz="28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second-fastest growing tourism region in the world, with a growth of 5.6% in 2018 </a:t>
            </a:r>
            <a:r>
              <a:rPr kumimoji="0" lang="en-US" sz="2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after Asia Pacific and against a 3.9% global average growth rate.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a:t>
            </a:r>
            <a:r>
              <a:rPr kumimoji="0" lang="en-US" sz="2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In 2018, the continent received </a:t>
            </a:r>
            <a:r>
              <a:rPr kumimoji="0" lang="en-US" sz="24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67 million international tourist arrivals </a:t>
            </a:r>
            <a:r>
              <a:rPr kumimoji="0" lang="en-US" sz="2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(+7% increase), as compared to 63 million in 2017 and 58 million in 2016. Africa received only 5% share of international arrivals in 2017</a:t>
            </a:r>
            <a:r>
              <a:rPr kumimoji="0" lang="en-US" sz="2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70C0"/>
                </a:solidFill>
                <a:effectLst/>
                <a:uLnTx/>
                <a:uFillTx/>
                <a:latin typeface="Century Gothic" panose="020B0502020202020204" pitchFamily="34" charset="0"/>
                <a:ea typeface="+mn-ea"/>
                <a:cs typeface="+mn-cs"/>
              </a:rPr>
              <a:t>							</a:t>
            </a:r>
            <a:r>
              <a:rPr kumimoji="0" lang="en-US" sz="1800" b="1" i="0" u="none" strike="noStrike" kern="1200" cap="none" spc="0" normalizeH="0" baseline="0" noProof="0" dirty="0">
                <a:ln>
                  <a:noFill/>
                </a:ln>
                <a:solidFill>
                  <a:srgbClr val="0070C0"/>
                </a:solidFill>
                <a:effectLst/>
                <a:uLnTx/>
                <a:uFillTx/>
                <a:latin typeface="Century Gothic" panose="020B0502020202020204" pitchFamily="34" charset="0"/>
                <a:ea typeface="+mn-ea"/>
                <a:cs typeface="+mn-cs"/>
              </a:rPr>
              <a:t>Source- </a:t>
            </a:r>
            <a:r>
              <a:rPr kumimoji="0" lang="en-US" sz="1800" b="1" i="0" u="none" strike="noStrike" kern="1200" cap="none" spc="0" normalizeH="0" baseline="0" noProof="0" dirty="0" err="1">
                <a:ln>
                  <a:noFill/>
                </a:ln>
                <a:solidFill>
                  <a:srgbClr val="0070C0"/>
                </a:solidFill>
                <a:effectLst/>
                <a:uLnTx/>
                <a:uFillTx/>
                <a:latin typeface="Century Gothic" panose="020B0502020202020204" pitchFamily="34" charset="0"/>
                <a:ea typeface="+mn-ea"/>
                <a:cs typeface="+mn-cs"/>
              </a:rPr>
              <a:t>Jumia</a:t>
            </a:r>
            <a:r>
              <a:rPr kumimoji="0" lang="en-US" sz="1800" b="1" i="0" u="none" strike="noStrike" kern="1200" cap="none" spc="0" normalizeH="0" baseline="0" noProof="0" dirty="0">
                <a:ln>
                  <a:noFill/>
                </a:ln>
                <a:solidFill>
                  <a:srgbClr val="0070C0"/>
                </a:solidFill>
                <a:effectLst/>
                <a:uLnTx/>
                <a:uFillTx/>
                <a:latin typeface="Century Gothic" panose="020B0502020202020204" pitchFamily="34" charset="0"/>
                <a:ea typeface="+mn-ea"/>
                <a:cs typeface="+mn-cs"/>
              </a:rPr>
              <a:t> Hospitality Report, 2019</a:t>
            </a:r>
          </a:p>
        </p:txBody>
      </p:sp>
    </p:spTree>
    <p:extLst>
      <p:ext uri="{BB962C8B-B14F-4D97-AF65-F5344CB8AC3E}">
        <p14:creationId xmlns:p14="http://schemas.microsoft.com/office/powerpoint/2010/main" val="10655211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3209B0D-4B60-402A-AD17-847CDCCEAA65}"/>
              </a:ext>
            </a:extLst>
          </p:cNvPr>
          <p:cNvSpPr/>
          <p:nvPr/>
        </p:nvSpPr>
        <p:spPr>
          <a:xfrm>
            <a:off x="997527" y="1232452"/>
            <a:ext cx="10224655" cy="4401205"/>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F89820"/>
                </a:solidFill>
                <a:effectLst/>
                <a:uLnTx/>
                <a:uFillTx/>
                <a:latin typeface="Century Gothic" panose="020B0502020202020204" pitchFamily="34" charset="0"/>
                <a:ea typeface="+mn-ea"/>
                <a:cs typeface="+mn-cs"/>
              </a:rPr>
              <a:t>● </a:t>
            </a:r>
            <a:r>
              <a:rPr kumimoji="0" lang="en-US" sz="2800"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rPr>
              <a:t>The travel and tourism sector directly and indirectly provided </a:t>
            </a:r>
            <a:r>
              <a:rPr kumimoji="0" lang="en-US" sz="2800" b="1"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rPr>
              <a:t>employment for about 24.3 million people in 2018, </a:t>
            </a:r>
            <a:r>
              <a:rPr kumimoji="0" lang="en-US" sz="2800"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rPr>
              <a:t>accounting for approximately </a:t>
            </a:r>
            <a:r>
              <a:rPr kumimoji="0" lang="en-US" sz="2800" b="1"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rPr>
              <a:t>(6.7%) of total employment.</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F89820"/>
                </a:solidFill>
                <a:effectLst/>
                <a:uLnTx/>
                <a:uFillTx/>
                <a:latin typeface="Century Gothic" panose="020B0502020202020204" pitchFamily="34" charset="0"/>
                <a:ea typeface="+mn-ea"/>
                <a:cs typeface="+mn-cs"/>
              </a:rPr>
              <a:t>● </a:t>
            </a:r>
            <a:r>
              <a:rPr kumimoji="0" lang="en-US" sz="2800"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rPr>
              <a:t>In terms of room revenue, it is expected that in the next five years, </a:t>
            </a:r>
            <a:r>
              <a:rPr kumimoji="0" lang="en-US" sz="2800" b="1"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rPr>
              <a:t>Nigeria will be the fastest-growing market with a projected 12% </a:t>
            </a:r>
            <a:r>
              <a:rPr kumimoji="0" lang="en-US" sz="2800"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rPr>
              <a:t>compound annual increase. It will be followed by </a:t>
            </a:r>
            <a:r>
              <a:rPr kumimoji="0" lang="en-US" sz="2800" b="1"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rPr>
              <a:t>Tanzania and </a:t>
            </a:r>
            <a:r>
              <a:rPr kumimoji="0" lang="en-US" sz="28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Kenya, with a projection of 8.2% and 7.4% </a:t>
            </a:r>
            <a:r>
              <a:rPr kumimoji="0" lang="en-US" sz="2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compound annual increases respectively.</a:t>
            </a:r>
          </a:p>
        </p:txBody>
      </p:sp>
    </p:spTree>
    <p:extLst>
      <p:ext uri="{BB962C8B-B14F-4D97-AF65-F5344CB8AC3E}">
        <p14:creationId xmlns:p14="http://schemas.microsoft.com/office/powerpoint/2010/main" val="28218677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7818" y="2563091"/>
            <a:ext cx="11333018" cy="3170099"/>
          </a:xfrm>
          <a:prstGeom prst="rect">
            <a:avLst/>
          </a:prstGeom>
        </p:spPr>
        <p:txBody>
          <a:bodyPr wrap="square">
            <a:spAutoFit/>
          </a:bodyPr>
          <a:lstStyle/>
          <a:p>
            <a:pPr algn="just"/>
            <a:r>
              <a:rPr lang="en-US" b="0" i="0" dirty="0">
                <a:solidFill>
                  <a:srgbClr val="212121"/>
                </a:solidFill>
                <a:effectLst/>
                <a:latin typeface="PT Serif"/>
              </a:rPr>
              <a:t> </a:t>
            </a:r>
            <a:r>
              <a:rPr lang="en-US" sz="4000" b="0" i="0" dirty="0">
                <a:solidFill>
                  <a:srgbClr val="212121"/>
                </a:solidFill>
                <a:effectLst/>
                <a:latin typeface="PT Serif"/>
              </a:rPr>
              <a:t>Guests in the accommodations generate demand and thus spending for activities, tours, food, beverages, handicrafts, the support services and ground transportation—all of which, of course, requires production and delivery.</a:t>
            </a:r>
            <a:endParaRPr lang="en-US" sz="4000" dirty="0"/>
          </a:p>
        </p:txBody>
      </p:sp>
    </p:spTree>
    <p:extLst>
      <p:ext uri="{BB962C8B-B14F-4D97-AF65-F5344CB8AC3E}">
        <p14:creationId xmlns:p14="http://schemas.microsoft.com/office/powerpoint/2010/main" val="4064042525"/>
      </p:ext>
    </p:extLst>
  </p:cSld>
  <p:clrMapOvr>
    <a:masterClrMapping/>
  </p:clrMapOvr>
</p:sld>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otalTime>1377</TotalTime>
  <Words>803</Words>
  <Application>Microsoft Office PowerPoint</Application>
  <PresentationFormat>Widescreen</PresentationFormat>
  <Paragraphs>54</Paragraphs>
  <Slides>32</Slides>
  <Notes>0</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32</vt:i4>
      </vt:variant>
    </vt:vector>
  </HeadingPairs>
  <TitlesOfParts>
    <vt:vector size="45" baseType="lpstr">
      <vt:lpstr>Arial</vt:lpstr>
      <vt:lpstr>Arial Black</vt:lpstr>
      <vt:lpstr>Calibri</vt:lpstr>
      <vt:lpstr>Calibri Light</vt:lpstr>
      <vt:lpstr>Century Gothic</vt:lpstr>
      <vt:lpstr>Copperplate Gothic Bold</vt:lpstr>
      <vt:lpstr>Garamond</vt:lpstr>
      <vt:lpstr>Mistral</vt:lpstr>
      <vt:lpstr>PT Serif</vt:lpstr>
      <vt:lpstr>verdana</vt:lpstr>
      <vt:lpstr>Wingdings</vt:lpstr>
      <vt:lpstr>Office Theme</vt:lpstr>
      <vt:lpstr>Organic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Lenonovo</dc:creator>
  <cp:lastModifiedBy>FTAN SECRETARY</cp:lastModifiedBy>
  <cp:revision>23</cp:revision>
  <dcterms:created xsi:type="dcterms:W3CDTF">2022-11-14T09:51:23Z</dcterms:created>
  <dcterms:modified xsi:type="dcterms:W3CDTF">2022-11-17T09:23:26Z</dcterms:modified>
</cp:coreProperties>
</file>