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98"/>
  </p:notesMasterIdLst>
  <p:sldIdLst>
    <p:sldId id="840" r:id="rId2"/>
    <p:sldId id="842" r:id="rId3"/>
    <p:sldId id="843" r:id="rId4"/>
    <p:sldId id="1210" r:id="rId5"/>
    <p:sldId id="910" r:id="rId6"/>
    <p:sldId id="988" r:id="rId7"/>
    <p:sldId id="1143" r:id="rId8"/>
    <p:sldId id="1204" r:id="rId9"/>
    <p:sldId id="1150" r:id="rId10"/>
    <p:sldId id="1149" r:id="rId11"/>
    <p:sldId id="1154" r:id="rId12"/>
    <p:sldId id="1151" r:id="rId13"/>
    <p:sldId id="1153" r:id="rId14"/>
    <p:sldId id="1155" r:id="rId15"/>
    <p:sldId id="1152" r:id="rId16"/>
    <p:sldId id="1176" r:id="rId17"/>
    <p:sldId id="1156" r:id="rId18"/>
    <p:sldId id="1177" r:id="rId19"/>
    <p:sldId id="1082" r:id="rId20"/>
    <p:sldId id="1193" r:id="rId21"/>
    <p:sldId id="1192" r:id="rId22"/>
    <p:sldId id="1195" r:id="rId23"/>
    <p:sldId id="1194" r:id="rId24"/>
    <p:sldId id="1205" r:id="rId25"/>
    <p:sldId id="1158" r:id="rId26"/>
    <p:sldId id="1184" r:id="rId27"/>
    <p:sldId id="1178" r:id="rId28"/>
    <p:sldId id="1179" r:id="rId29"/>
    <p:sldId id="1180" r:id="rId30"/>
    <p:sldId id="1183" r:id="rId31"/>
    <p:sldId id="1182" r:id="rId32"/>
    <p:sldId id="1185" r:id="rId33"/>
    <p:sldId id="1186" r:id="rId34"/>
    <p:sldId id="1160" r:id="rId35"/>
    <p:sldId id="1220" r:id="rId36"/>
    <p:sldId id="1236" r:id="rId37"/>
    <p:sldId id="1238" r:id="rId38"/>
    <p:sldId id="1239" r:id="rId39"/>
    <p:sldId id="1237" r:id="rId40"/>
    <p:sldId id="1223" r:id="rId41"/>
    <p:sldId id="1235" r:id="rId42"/>
    <p:sldId id="1234" r:id="rId43"/>
    <p:sldId id="1225" r:id="rId44"/>
    <p:sldId id="1224" r:id="rId45"/>
    <p:sldId id="1226" r:id="rId46"/>
    <p:sldId id="1227" r:id="rId47"/>
    <p:sldId id="1228" r:id="rId48"/>
    <p:sldId id="1229" r:id="rId49"/>
    <p:sldId id="1230" r:id="rId50"/>
    <p:sldId id="1231" r:id="rId51"/>
    <p:sldId id="1232" r:id="rId52"/>
    <p:sldId id="1221" r:id="rId53"/>
    <p:sldId id="1233" r:id="rId54"/>
    <p:sldId id="1222" r:id="rId55"/>
    <p:sldId id="1219" r:id="rId56"/>
    <p:sldId id="1157" r:id="rId57"/>
    <p:sldId id="1197" r:id="rId58"/>
    <p:sldId id="1196" r:id="rId59"/>
    <p:sldId id="1161" r:id="rId60"/>
    <p:sldId id="1162" r:id="rId61"/>
    <p:sldId id="1163" r:id="rId62"/>
    <p:sldId id="1164" r:id="rId63"/>
    <p:sldId id="1174" r:id="rId64"/>
    <p:sldId id="1175" r:id="rId65"/>
    <p:sldId id="1166" r:id="rId66"/>
    <p:sldId id="1110" r:id="rId67"/>
    <p:sldId id="1167" r:id="rId68"/>
    <p:sldId id="1168" r:id="rId69"/>
    <p:sldId id="1169" r:id="rId70"/>
    <p:sldId id="1206" r:id="rId71"/>
    <p:sldId id="1170" r:id="rId72"/>
    <p:sldId id="1187" r:id="rId73"/>
    <p:sldId id="1212" r:id="rId74"/>
    <p:sldId id="1165" r:id="rId75"/>
    <p:sldId id="1188" r:id="rId76"/>
    <p:sldId id="1189" r:id="rId77"/>
    <p:sldId id="1190" r:id="rId78"/>
    <p:sldId id="1171" r:id="rId79"/>
    <p:sldId id="1116" r:id="rId80"/>
    <p:sldId id="1198" r:id="rId81"/>
    <p:sldId id="1173" r:id="rId82"/>
    <p:sldId id="1207" r:id="rId83"/>
    <p:sldId id="1202" r:id="rId84"/>
    <p:sldId id="1203" r:id="rId85"/>
    <p:sldId id="1208" r:id="rId86"/>
    <p:sldId id="1213" r:id="rId87"/>
    <p:sldId id="1214" r:id="rId88"/>
    <p:sldId id="1215" r:id="rId89"/>
    <p:sldId id="1216" r:id="rId90"/>
    <p:sldId id="1217" r:id="rId91"/>
    <p:sldId id="1172" r:id="rId92"/>
    <p:sldId id="1200" r:id="rId93"/>
    <p:sldId id="1218" r:id="rId94"/>
    <p:sldId id="1209" r:id="rId95"/>
    <p:sldId id="1211" r:id="rId96"/>
    <p:sldId id="114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A06"/>
    <a:srgbClr val="139D34"/>
    <a:srgbClr val="990000"/>
    <a:srgbClr val="225827"/>
    <a:srgbClr val="ECF2D0"/>
    <a:srgbClr val="1D2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049" autoAdjust="0"/>
  </p:normalViewPr>
  <p:slideViewPr>
    <p:cSldViewPr snapToGrid="0">
      <p:cViewPr varScale="1">
        <p:scale>
          <a:sx n="61" d="100"/>
          <a:sy n="61" d="100"/>
        </p:scale>
        <p:origin x="1098" y="72"/>
      </p:cViewPr>
      <p:guideLst>
        <p:guide orient="horz" pos="2160"/>
        <p:guide pos="3840"/>
      </p:guideLst>
    </p:cSldViewPr>
  </p:slideViewPr>
  <p:outlineViewPr>
    <p:cViewPr>
      <p:scale>
        <a:sx n="33" d="100"/>
        <a:sy n="33" d="100"/>
      </p:scale>
      <p:origin x="0" y="-740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30344-86C3-4B6F-A497-193BF81C8DDC}"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BF11B-9855-4D6A-A373-7D250B558E0F}" type="slidenum">
              <a:rPr lang="en-US" smtClean="0"/>
              <a:t>‹#›</a:t>
            </a:fld>
            <a:endParaRPr lang="en-US"/>
          </a:p>
        </p:txBody>
      </p:sp>
    </p:spTree>
    <p:extLst>
      <p:ext uri="{BB962C8B-B14F-4D97-AF65-F5344CB8AC3E}">
        <p14:creationId xmlns:p14="http://schemas.microsoft.com/office/powerpoint/2010/main" val="3641104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10</a:t>
            </a:fld>
            <a:endParaRPr lang="en-US" dirty="0"/>
          </a:p>
        </p:txBody>
      </p:sp>
    </p:spTree>
    <p:extLst>
      <p:ext uri="{BB962C8B-B14F-4D97-AF65-F5344CB8AC3E}">
        <p14:creationId xmlns:p14="http://schemas.microsoft.com/office/powerpoint/2010/main" val="1398202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11</a:t>
            </a:fld>
            <a:endParaRPr lang="en-US" dirty="0"/>
          </a:p>
        </p:txBody>
      </p:sp>
    </p:spTree>
    <p:extLst>
      <p:ext uri="{BB962C8B-B14F-4D97-AF65-F5344CB8AC3E}">
        <p14:creationId xmlns:p14="http://schemas.microsoft.com/office/powerpoint/2010/main" val="371612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12</a:t>
            </a:fld>
            <a:endParaRPr lang="en-US" dirty="0"/>
          </a:p>
        </p:txBody>
      </p:sp>
    </p:spTree>
    <p:extLst>
      <p:ext uri="{BB962C8B-B14F-4D97-AF65-F5344CB8AC3E}">
        <p14:creationId xmlns:p14="http://schemas.microsoft.com/office/powerpoint/2010/main" val="1546807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13</a:t>
            </a:fld>
            <a:endParaRPr lang="en-US" dirty="0"/>
          </a:p>
        </p:txBody>
      </p:sp>
    </p:spTree>
    <p:extLst>
      <p:ext uri="{BB962C8B-B14F-4D97-AF65-F5344CB8AC3E}">
        <p14:creationId xmlns:p14="http://schemas.microsoft.com/office/powerpoint/2010/main" val="221370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14</a:t>
            </a:fld>
            <a:endParaRPr lang="en-US" dirty="0"/>
          </a:p>
        </p:txBody>
      </p:sp>
    </p:spTree>
    <p:extLst>
      <p:ext uri="{BB962C8B-B14F-4D97-AF65-F5344CB8AC3E}">
        <p14:creationId xmlns:p14="http://schemas.microsoft.com/office/powerpoint/2010/main" val="1208174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15</a:t>
            </a:fld>
            <a:endParaRPr lang="en-US" dirty="0"/>
          </a:p>
        </p:txBody>
      </p:sp>
    </p:spTree>
    <p:extLst>
      <p:ext uri="{BB962C8B-B14F-4D97-AF65-F5344CB8AC3E}">
        <p14:creationId xmlns:p14="http://schemas.microsoft.com/office/powerpoint/2010/main" val="59180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16</a:t>
            </a:fld>
            <a:endParaRPr lang="en-US" dirty="0"/>
          </a:p>
        </p:txBody>
      </p:sp>
    </p:spTree>
    <p:extLst>
      <p:ext uri="{BB962C8B-B14F-4D97-AF65-F5344CB8AC3E}">
        <p14:creationId xmlns:p14="http://schemas.microsoft.com/office/powerpoint/2010/main" val="8261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17</a:t>
            </a:fld>
            <a:endParaRPr lang="en-US" dirty="0"/>
          </a:p>
        </p:txBody>
      </p:sp>
    </p:spTree>
    <p:extLst>
      <p:ext uri="{BB962C8B-B14F-4D97-AF65-F5344CB8AC3E}">
        <p14:creationId xmlns:p14="http://schemas.microsoft.com/office/powerpoint/2010/main" val="2825233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18</a:t>
            </a:fld>
            <a:endParaRPr lang="en-US" dirty="0"/>
          </a:p>
        </p:txBody>
      </p:sp>
    </p:spTree>
    <p:extLst>
      <p:ext uri="{BB962C8B-B14F-4D97-AF65-F5344CB8AC3E}">
        <p14:creationId xmlns:p14="http://schemas.microsoft.com/office/powerpoint/2010/main" val="584034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19</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20</a:t>
            </a:fld>
            <a:endParaRPr lang="en-US" dirty="0"/>
          </a:p>
        </p:txBody>
      </p:sp>
    </p:spTree>
    <p:extLst>
      <p:ext uri="{BB962C8B-B14F-4D97-AF65-F5344CB8AC3E}">
        <p14:creationId xmlns:p14="http://schemas.microsoft.com/office/powerpoint/2010/main" val="1376642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21</a:t>
            </a:fld>
            <a:endParaRPr lang="en-US" dirty="0"/>
          </a:p>
        </p:txBody>
      </p:sp>
    </p:spTree>
    <p:extLst>
      <p:ext uri="{BB962C8B-B14F-4D97-AF65-F5344CB8AC3E}">
        <p14:creationId xmlns:p14="http://schemas.microsoft.com/office/powerpoint/2010/main" val="993534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22</a:t>
            </a:fld>
            <a:endParaRPr lang="en-US" dirty="0"/>
          </a:p>
        </p:txBody>
      </p:sp>
    </p:spTree>
    <p:extLst>
      <p:ext uri="{BB962C8B-B14F-4D97-AF65-F5344CB8AC3E}">
        <p14:creationId xmlns:p14="http://schemas.microsoft.com/office/powerpoint/2010/main" val="3571041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23</a:t>
            </a:fld>
            <a:endParaRPr lang="en-US" dirty="0"/>
          </a:p>
        </p:txBody>
      </p:sp>
    </p:spTree>
    <p:extLst>
      <p:ext uri="{BB962C8B-B14F-4D97-AF65-F5344CB8AC3E}">
        <p14:creationId xmlns:p14="http://schemas.microsoft.com/office/powerpoint/2010/main" val="112649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24</a:t>
            </a:fld>
            <a:endParaRPr lang="en-US" dirty="0"/>
          </a:p>
        </p:txBody>
      </p:sp>
    </p:spTree>
    <p:extLst>
      <p:ext uri="{BB962C8B-B14F-4D97-AF65-F5344CB8AC3E}">
        <p14:creationId xmlns:p14="http://schemas.microsoft.com/office/powerpoint/2010/main" val="253269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25</a:t>
            </a:fld>
            <a:endParaRPr lang="en-US" dirty="0"/>
          </a:p>
        </p:txBody>
      </p:sp>
    </p:spTree>
    <p:extLst>
      <p:ext uri="{BB962C8B-B14F-4D97-AF65-F5344CB8AC3E}">
        <p14:creationId xmlns:p14="http://schemas.microsoft.com/office/powerpoint/2010/main" val="1677212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26</a:t>
            </a:fld>
            <a:endParaRPr lang="en-US" dirty="0"/>
          </a:p>
        </p:txBody>
      </p:sp>
    </p:spTree>
    <p:extLst>
      <p:ext uri="{BB962C8B-B14F-4D97-AF65-F5344CB8AC3E}">
        <p14:creationId xmlns:p14="http://schemas.microsoft.com/office/powerpoint/2010/main" val="2494995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27</a:t>
            </a:fld>
            <a:endParaRPr lang="en-US" dirty="0"/>
          </a:p>
        </p:txBody>
      </p:sp>
    </p:spTree>
    <p:extLst>
      <p:ext uri="{BB962C8B-B14F-4D97-AF65-F5344CB8AC3E}">
        <p14:creationId xmlns:p14="http://schemas.microsoft.com/office/powerpoint/2010/main" val="2015235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28</a:t>
            </a:fld>
            <a:endParaRPr lang="en-US" dirty="0"/>
          </a:p>
        </p:txBody>
      </p:sp>
    </p:spTree>
    <p:extLst>
      <p:ext uri="{BB962C8B-B14F-4D97-AF65-F5344CB8AC3E}">
        <p14:creationId xmlns:p14="http://schemas.microsoft.com/office/powerpoint/2010/main" val="340133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29</a:t>
            </a:fld>
            <a:endParaRPr lang="en-US" dirty="0"/>
          </a:p>
        </p:txBody>
      </p:sp>
    </p:spTree>
    <p:extLst>
      <p:ext uri="{BB962C8B-B14F-4D97-AF65-F5344CB8AC3E}">
        <p14:creationId xmlns:p14="http://schemas.microsoft.com/office/powerpoint/2010/main" val="409911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30</a:t>
            </a:fld>
            <a:endParaRPr lang="en-US" dirty="0"/>
          </a:p>
        </p:txBody>
      </p:sp>
    </p:spTree>
    <p:extLst>
      <p:ext uri="{BB962C8B-B14F-4D97-AF65-F5344CB8AC3E}">
        <p14:creationId xmlns:p14="http://schemas.microsoft.com/office/powerpoint/2010/main" val="3980021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31</a:t>
            </a:fld>
            <a:endParaRPr lang="en-US" dirty="0"/>
          </a:p>
        </p:txBody>
      </p:sp>
    </p:spTree>
    <p:extLst>
      <p:ext uri="{BB962C8B-B14F-4D97-AF65-F5344CB8AC3E}">
        <p14:creationId xmlns:p14="http://schemas.microsoft.com/office/powerpoint/2010/main" val="349606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32</a:t>
            </a:fld>
            <a:endParaRPr lang="en-US" dirty="0"/>
          </a:p>
        </p:txBody>
      </p:sp>
    </p:spTree>
    <p:extLst>
      <p:ext uri="{BB962C8B-B14F-4D97-AF65-F5344CB8AC3E}">
        <p14:creationId xmlns:p14="http://schemas.microsoft.com/office/powerpoint/2010/main" val="3877323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33</a:t>
            </a:fld>
            <a:endParaRPr lang="en-US" dirty="0"/>
          </a:p>
        </p:txBody>
      </p:sp>
    </p:spTree>
    <p:extLst>
      <p:ext uri="{BB962C8B-B14F-4D97-AF65-F5344CB8AC3E}">
        <p14:creationId xmlns:p14="http://schemas.microsoft.com/office/powerpoint/2010/main" val="23270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34</a:t>
            </a:fld>
            <a:endParaRPr lang="en-US" dirty="0"/>
          </a:p>
        </p:txBody>
      </p:sp>
    </p:spTree>
    <p:extLst>
      <p:ext uri="{BB962C8B-B14F-4D97-AF65-F5344CB8AC3E}">
        <p14:creationId xmlns:p14="http://schemas.microsoft.com/office/powerpoint/2010/main" val="2209705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35</a:t>
            </a:fld>
            <a:endParaRPr lang="en-US" dirty="0"/>
          </a:p>
        </p:txBody>
      </p:sp>
    </p:spTree>
    <p:extLst>
      <p:ext uri="{BB962C8B-B14F-4D97-AF65-F5344CB8AC3E}">
        <p14:creationId xmlns:p14="http://schemas.microsoft.com/office/powerpoint/2010/main" val="2495799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36</a:t>
            </a:fld>
            <a:endParaRPr lang="en-US" dirty="0"/>
          </a:p>
        </p:txBody>
      </p:sp>
    </p:spTree>
    <p:extLst>
      <p:ext uri="{BB962C8B-B14F-4D97-AF65-F5344CB8AC3E}">
        <p14:creationId xmlns:p14="http://schemas.microsoft.com/office/powerpoint/2010/main" val="1475444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37</a:t>
            </a:fld>
            <a:endParaRPr lang="en-US" dirty="0"/>
          </a:p>
        </p:txBody>
      </p:sp>
    </p:spTree>
    <p:extLst>
      <p:ext uri="{BB962C8B-B14F-4D97-AF65-F5344CB8AC3E}">
        <p14:creationId xmlns:p14="http://schemas.microsoft.com/office/powerpoint/2010/main" val="2672349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38</a:t>
            </a:fld>
            <a:endParaRPr lang="en-US" dirty="0"/>
          </a:p>
        </p:txBody>
      </p:sp>
    </p:spTree>
    <p:extLst>
      <p:ext uri="{BB962C8B-B14F-4D97-AF65-F5344CB8AC3E}">
        <p14:creationId xmlns:p14="http://schemas.microsoft.com/office/powerpoint/2010/main" val="4151242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39</a:t>
            </a:fld>
            <a:endParaRPr lang="en-US" dirty="0"/>
          </a:p>
        </p:txBody>
      </p:sp>
    </p:spTree>
    <p:extLst>
      <p:ext uri="{BB962C8B-B14F-4D97-AF65-F5344CB8AC3E}">
        <p14:creationId xmlns:p14="http://schemas.microsoft.com/office/powerpoint/2010/main" val="731698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a:t>
            </a:fld>
            <a:endParaRPr lang="en-US" dirty="0"/>
          </a:p>
        </p:txBody>
      </p:sp>
    </p:spTree>
    <p:extLst>
      <p:ext uri="{BB962C8B-B14F-4D97-AF65-F5344CB8AC3E}">
        <p14:creationId xmlns:p14="http://schemas.microsoft.com/office/powerpoint/2010/main" val="2331769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40</a:t>
            </a:fld>
            <a:endParaRPr lang="en-US" dirty="0"/>
          </a:p>
        </p:txBody>
      </p:sp>
    </p:spTree>
    <p:extLst>
      <p:ext uri="{BB962C8B-B14F-4D97-AF65-F5344CB8AC3E}">
        <p14:creationId xmlns:p14="http://schemas.microsoft.com/office/powerpoint/2010/main" val="3787846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41</a:t>
            </a:fld>
            <a:endParaRPr lang="en-US" dirty="0"/>
          </a:p>
        </p:txBody>
      </p:sp>
    </p:spTree>
    <p:extLst>
      <p:ext uri="{BB962C8B-B14F-4D97-AF65-F5344CB8AC3E}">
        <p14:creationId xmlns:p14="http://schemas.microsoft.com/office/powerpoint/2010/main" val="399412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42</a:t>
            </a:fld>
            <a:endParaRPr lang="en-US" dirty="0"/>
          </a:p>
        </p:txBody>
      </p:sp>
    </p:spTree>
    <p:extLst>
      <p:ext uri="{BB962C8B-B14F-4D97-AF65-F5344CB8AC3E}">
        <p14:creationId xmlns:p14="http://schemas.microsoft.com/office/powerpoint/2010/main" val="2849915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43</a:t>
            </a:fld>
            <a:endParaRPr lang="en-US" dirty="0"/>
          </a:p>
        </p:txBody>
      </p:sp>
    </p:spTree>
    <p:extLst>
      <p:ext uri="{BB962C8B-B14F-4D97-AF65-F5344CB8AC3E}">
        <p14:creationId xmlns:p14="http://schemas.microsoft.com/office/powerpoint/2010/main" val="727150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44</a:t>
            </a:fld>
            <a:endParaRPr lang="en-US" dirty="0"/>
          </a:p>
        </p:txBody>
      </p:sp>
    </p:spTree>
    <p:extLst>
      <p:ext uri="{BB962C8B-B14F-4D97-AF65-F5344CB8AC3E}">
        <p14:creationId xmlns:p14="http://schemas.microsoft.com/office/powerpoint/2010/main" val="2751264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45</a:t>
            </a:fld>
            <a:endParaRPr lang="en-US" dirty="0"/>
          </a:p>
        </p:txBody>
      </p:sp>
    </p:spTree>
    <p:extLst>
      <p:ext uri="{BB962C8B-B14F-4D97-AF65-F5344CB8AC3E}">
        <p14:creationId xmlns:p14="http://schemas.microsoft.com/office/powerpoint/2010/main" val="635822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46</a:t>
            </a:fld>
            <a:endParaRPr lang="en-US" dirty="0"/>
          </a:p>
        </p:txBody>
      </p:sp>
    </p:spTree>
    <p:extLst>
      <p:ext uri="{BB962C8B-B14F-4D97-AF65-F5344CB8AC3E}">
        <p14:creationId xmlns:p14="http://schemas.microsoft.com/office/powerpoint/2010/main" val="2123479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47</a:t>
            </a:fld>
            <a:endParaRPr lang="en-US" dirty="0"/>
          </a:p>
        </p:txBody>
      </p:sp>
    </p:spTree>
    <p:extLst>
      <p:ext uri="{BB962C8B-B14F-4D97-AF65-F5344CB8AC3E}">
        <p14:creationId xmlns:p14="http://schemas.microsoft.com/office/powerpoint/2010/main" val="4105433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48</a:t>
            </a:fld>
            <a:endParaRPr lang="en-US" dirty="0"/>
          </a:p>
        </p:txBody>
      </p:sp>
    </p:spTree>
    <p:extLst>
      <p:ext uri="{BB962C8B-B14F-4D97-AF65-F5344CB8AC3E}">
        <p14:creationId xmlns:p14="http://schemas.microsoft.com/office/powerpoint/2010/main" val="2613884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49</a:t>
            </a:fld>
            <a:endParaRPr lang="en-US" dirty="0"/>
          </a:p>
        </p:txBody>
      </p:sp>
    </p:spTree>
    <p:extLst>
      <p:ext uri="{BB962C8B-B14F-4D97-AF65-F5344CB8AC3E}">
        <p14:creationId xmlns:p14="http://schemas.microsoft.com/office/powerpoint/2010/main" val="256872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50</a:t>
            </a:fld>
            <a:endParaRPr lang="en-US" dirty="0"/>
          </a:p>
        </p:txBody>
      </p:sp>
    </p:spTree>
    <p:extLst>
      <p:ext uri="{BB962C8B-B14F-4D97-AF65-F5344CB8AC3E}">
        <p14:creationId xmlns:p14="http://schemas.microsoft.com/office/powerpoint/2010/main" val="1280522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51</a:t>
            </a:fld>
            <a:endParaRPr lang="en-US" dirty="0"/>
          </a:p>
        </p:txBody>
      </p:sp>
    </p:spTree>
    <p:extLst>
      <p:ext uri="{BB962C8B-B14F-4D97-AF65-F5344CB8AC3E}">
        <p14:creationId xmlns:p14="http://schemas.microsoft.com/office/powerpoint/2010/main" val="713759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52</a:t>
            </a:fld>
            <a:endParaRPr lang="en-US" dirty="0"/>
          </a:p>
        </p:txBody>
      </p:sp>
    </p:spTree>
    <p:extLst>
      <p:ext uri="{BB962C8B-B14F-4D97-AF65-F5344CB8AC3E}">
        <p14:creationId xmlns:p14="http://schemas.microsoft.com/office/powerpoint/2010/main" val="2994927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53</a:t>
            </a:fld>
            <a:endParaRPr lang="en-US" dirty="0"/>
          </a:p>
        </p:txBody>
      </p:sp>
    </p:spTree>
    <p:extLst>
      <p:ext uri="{BB962C8B-B14F-4D97-AF65-F5344CB8AC3E}">
        <p14:creationId xmlns:p14="http://schemas.microsoft.com/office/powerpoint/2010/main" val="3151919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54</a:t>
            </a:fld>
            <a:endParaRPr lang="en-US" dirty="0"/>
          </a:p>
        </p:txBody>
      </p:sp>
    </p:spTree>
    <p:extLst>
      <p:ext uri="{BB962C8B-B14F-4D97-AF65-F5344CB8AC3E}">
        <p14:creationId xmlns:p14="http://schemas.microsoft.com/office/powerpoint/2010/main" val="12029030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55</a:t>
            </a:fld>
            <a:endParaRPr lang="en-US" dirty="0"/>
          </a:p>
        </p:txBody>
      </p:sp>
    </p:spTree>
    <p:extLst>
      <p:ext uri="{BB962C8B-B14F-4D97-AF65-F5344CB8AC3E}">
        <p14:creationId xmlns:p14="http://schemas.microsoft.com/office/powerpoint/2010/main" val="265947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56</a:t>
            </a:fld>
            <a:endParaRPr lang="en-US" dirty="0"/>
          </a:p>
        </p:txBody>
      </p:sp>
    </p:spTree>
    <p:extLst>
      <p:ext uri="{BB962C8B-B14F-4D97-AF65-F5344CB8AC3E}">
        <p14:creationId xmlns:p14="http://schemas.microsoft.com/office/powerpoint/2010/main" val="1274436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57</a:t>
            </a:fld>
            <a:endParaRPr lang="en-US" dirty="0"/>
          </a:p>
        </p:txBody>
      </p:sp>
    </p:spTree>
    <p:extLst>
      <p:ext uri="{BB962C8B-B14F-4D97-AF65-F5344CB8AC3E}">
        <p14:creationId xmlns:p14="http://schemas.microsoft.com/office/powerpoint/2010/main" val="32284899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58</a:t>
            </a:fld>
            <a:endParaRPr lang="en-US" dirty="0"/>
          </a:p>
        </p:txBody>
      </p:sp>
    </p:spTree>
    <p:extLst>
      <p:ext uri="{BB962C8B-B14F-4D97-AF65-F5344CB8AC3E}">
        <p14:creationId xmlns:p14="http://schemas.microsoft.com/office/powerpoint/2010/main" val="100841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59</a:t>
            </a:fld>
            <a:endParaRPr lang="en-US" dirty="0"/>
          </a:p>
        </p:txBody>
      </p:sp>
    </p:spTree>
    <p:extLst>
      <p:ext uri="{BB962C8B-B14F-4D97-AF65-F5344CB8AC3E}">
        <p14:creationId xmlns:p14="http://schemas.microsoft.com/office/powerpoint/2010/main" val="405261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60</a:t>
            </a:fld>
            <a:endParaRPr lang="en-US" dirty="0"/>
          </a:p>
        </p:txBody>
      </p:sp>
    </p:spTree>
    <p:extLst>
      <p:ext uri="{BB962C8B-B14F-4D97-AF65-F5344CB8AC3E}">
        <p14:creationId xmlns:p14="http://schemas.microsoft.com/office/powerpoint/2010/main" val="27995916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61</a:t>
            </a:fld>
            <a:endParaRPr lang="en-US" dirty="0"/>
          </a:p>
        </p:txBody>
      </p:sp>
    </p:spTree>
    <p:extLst>
      <p:ext uri="{BB962C8B-B14F-4D97-AF65-F5344CB8AC3E}">
        <p14:creationId xmlns:p14="http://schemas.microsoft.com/office/powerpoint/2010/main" val="1863885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62</a:t>
            </a:fld>
            <a:endParaRPr lang="en-US" dirty="0"/>
          </a:p>
        </p:txBody>
      </p:sp>
    </p:spTree>
    <p:extLst>
      <p:ext uri="{BB962C8B-B14F-4D97-AF65-F5344CB8AC3E}">
        <p14:creationId xmlns:p14="http://schemas.microsoft.com/office/powerpoint/2010/main" val="2526714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63</a:t>
            </a:fld>
            <a:endParaRPr lang="en-US" dirty="0"/>
          </a:p>
        </p:txBody>
      </p:sp>
    </p:spTree>
    <p:extLst>
      <p:ext uri="{BB962C8B-B14F-4D97-AF65-F5344CB8AC3E}">
        <p14:creationId xmlns:p14="http://schemas.microsoft.com/office/powerpoint/2010/main" val="1000735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64</a:t>
            </a:fld>
            <a:endParaRPr lang="en-US" dirty="0"/>
          </a:p>
        </p:txBody>
      </p:sp>
    </p:spTree>
    <p:extLst>
      <p:ext uri="{BB962C8B-B14F-4D97-AF65-F5344CB8AC3E}">
        <p14:creationId xmlns:p14="http://schemas.microsoft.com/office/powerpoint/2010/main" val="28457720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65</a:t>
            </a:fld>
            <a:endParaRPr lang="en-US" dirty="0"/>
          </a:p>
        </p:txBody>
      </p:sp>
    </p:spTree>
    <p:extLst>
      <p:ext uri="{BB962C8B-B14F-4D97-AF65-F5344CB8AC3E}">
        <p14:creationId xmlns:p14="http://schemas.microsoft.com/office/powerpoint/2010/main" val="3710555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66</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67</a:t>
            </a:fld>
            <a:endParaRPr lang="en-US" dirty="0"/>
          </a:p>
        </p:txBody>
      </p:sp>
    </p:spTree>
    <p:extLst>
      <p:ext uri="{BB962C8B-B14F-4D97-AF65-F5344CB8AC3E}">
        <p14:creationId xmlns:p14="http://schemas.microsoft.com/office/powerpoint/2010/main" val="3111595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68</a:t>
            </a:fld>
            <a:endParaRPr lang="en-US" dirty="0"/>
          </a:p>
        </p:txBody>
      </p:sp>
    </p:spTree>
    <p:extLst>
      <p:ext uri="{BB962C8B-B14F-4D97-AF65-F5344CB8AC3E}">
        <p14:creationId xmlns:p14="http://schemas.microsoft.com/office/powerpoint/2010/main" val="35201557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69</a:t>
            </a:fld>
            <a:endParaRPr lang="en-US" dirty="0"/>
          </a:p>
        </p:txBody>
      </p:sp>
    </p:spTree>
    <p:extLst>
      <p:ext uri="{BB962C8B-B14F-4D97-AF65-F5344CB8AC3E}">
        <p14:creationId xmlns:p14="http://schemas.microsoft.com/office/powerpoint/2010/main" val="223594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a:t>
            </a:fld>
            <a:endParaRPr lang="en-US" dirty="0"/>
          </a:p>
        </p:txBody>
      </p:sp>
    </p:spTree>
    <p:extLst>
      <p:ext uri="{BB962C8B-B14F-4D97-AF65-F5344CB8AC3E}">
        <p14:creationId xmlns:p14="http://schemas.microsoft.com/office/powerpoint/2010/main" val="39764530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70</a:t>
            </a:fld>
            <a:endParaRPr lang="en-US" dirty="0"/>
          </a:p>
        </p:txBody>
      </p:sp>
    </p:spTree>
    <p:extLst>
      <p:ext uri="{BB962C8B-B14F-4D97-AF65-F5344CB8AC3E}">
        <p14:creationId xmlns:p14="http://schemas.microsoft.com/office/powerpoint/2010/main" val="35299449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71</a:t>
            </a:fld>
            <a:endParaRPr lang="en-US" dirty="0"/>
          </a:p>
        </p:txBody>
      </p:sp>
    </p:spTree>
    <p:extLst>
      <p:ext uri="{BB962C8B-B14F-4D97-AF65-F5344CB8AC3E}">
        <p14:creationId xmlns:p14="http://schemas.microsoft.com/office/powerpoint/2010/main" val="28704841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72</a:t>
            </a:fld>
            <a:endParaRPr lang="en-US" dirty="0"/>
          </a:p>
        </p:txBody>
      </p:sp>
    </p:spTree>
    <p:extLst>
      <p:ext uri="{BB962C8B-B14F-4D97-AF65-F5344CB8AC3E}">
        <p14:creationId xmlns:p14="http://schemas.microsoft.com/office/powerpoint/2010/main" val="3690632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73</a:t>
            </a:fld>
            <a:endParaRPr lang="en-US" dirty="0"/>
          </a:p>
        </p:txBody>
      </p:sp>
    </p:spTree>
    <p:extLst>
      <p:ext uri="{BB962C8B-B14F-4D97-AF65-F5344CB8AC3E}">
        <p14:creationId xmlns:p14="http://schemas.microsoft.com/office/powerpoint/2010/main" val="16858883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74</a:t>
            </a:fld>
            <a:endParaRPr lang="en-US" dirty="0"/>
          </a:p>
        </p:txBody>
      </p:sp>
    </p:spTree>
    <p:extLst>
      <p:ext uri="{BB962C8B-B14F-4D97-AF65-F5344CB8AC3E}">
        <p14:creationId xmlns:p14="http://schemas.microsoft.com/office/powerpoint/2010/main" val="41001408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75</a:t>
            </a:fld>
            <a:endParaRPr lang="en-US" dirty="0"/>
          </a:p>
        </p:txBody>
      </p:sp>
    </p:spTree>
    <p:extLst>
      <p:ext uri="{BB962C8B-B14F-4D97-AF65-F5344CB8AC3E}">
        <p14:creationId xmlns:p14="http://schemas.microsoft.com/office/powerpoint/2010/main" val="693559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76</a:t>
            </a:fld>
            <a:endParaRPr lang="en-US" dirty="0"/>
          </a:p>
        </p:txBody>
      </p:sp>
    </p:spTree>
    <p:extLst>
      <p:ext uri="{BB962C8B-B14F-4D97-AF65-F5344CB8AC3E}">
        <p14:creationId xmlns:p14="http://schemas.microsoft.com/office/powerpoint/2010/main" val="1348173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77</a:t>
            </a:fld>
            <a:endParaRPr lang="en-US" dirty="0"/>
          </a:p>
        </p:txBody>
      </p:sp>
    </p:spTree>
    <p:extLst>
      <p:ext uri="{BB962C8B-B14F-4D97-AF65-F5344CB8AC3E}">
        <p14:creationId xmlns:p14="http://schemas.microsoft.com/office/powerpoint/2010/main" val="3764283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78</a:t>
            </a:fld>
            <a:endParaRPr lang="en-US" dirty="0"/>
          </a:p>
        </p:txBody>
      </p:sp>
    </p:spTree>
    <p:extLst>
      <p:ext uri="{BB962C8B-B14F-4D97-AF65-F5344CB8AC3E}">
        <p14:creationId xmlns:p14="http://schemas.microsoft.com/office/powerpoint/2010/main" val="34655161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79</a:t>
            </a:fld>
            <a:endParaRPr lang="en-US" dirty="0"/>
          </a:p>
        </p:txBody>
      </p:sp>
    </p:spTree>
    <p:extLst>
      <p:ext uri="{BB962C8B-B14F-4D97-AF65-F5344CB8AC3E}">
        <p14:creationId xmlns:p14="http://schemas.microsoft.com/office/powerpoint/2010/main" val="13563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a:t>
            </a:fld>
            <a:endParaRPr lang="en-US" dirty="0"/>
          </a:p>
        </p:txBody>
      </p:sp>
    </p:spTree>
    <p:extLst>
      <p:ext uri="{BB962C8B-B14F-4D97-AF65-F5344CB8AC3E}">
        <p14:creationId xmlns:p14="http://schemas.microsoft.com/office/powerpoint/2010/main" val="2398708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80</a:t>
            </a:fld>
            <a:endParaRPr lang="en-US" dirty="0"/>
          </a:p>
        </p:txBody>
      </p:sp>
    </p:spTree>
    <p:extLst>
      <p:ext uri="{BB962C8B-B14F-4D97-AF65-F5344CB8AC3E}">
        <p14:creationId xmlns:p14="http://schemas.microsoft.com/office/powerpoint/2010/main" val="9223408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81</a:t>
            </a:fld>
            <a:endParaRPr lang="en-US" dirty="0"/>
          </a:p>
        </p:txBody>
      </p:sp>
    </p:spTree>
    <p:extLst>
      <p:ext uri="{BB962C8B-B14F-4D97-AF65-F5344CB8AC3E}">
        <p14:creationId xmlns:p14="http://schemas.microsoft.com/office/powerpoint/2010/main" val="11536464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82</a:t>
            </a:fld>
            <a:endParaRPr lang="en-US" dirty="0"/>
          </a:p>
        </p:txBody>
      </p:sp>
    </p:spTree>
    <p:extLst>
      <p:ext uri="{BB962C8B-B14F-4D97-AF65-F5344CB8AC3E}">
        <p14:creationId xmlns:p14="http://schemas.microsoft.com/office/powerpoint/2010/main" val="11500166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83</a:t>
            </a:fld>
            <a:endParaRPr lang="en-US" dirty="0"/>
          </a:p>
        </p:txBody>
      </p:sp>
    </p:spTree>
    <p:extLst>
      <p:ext uri="{BB962C8B-B14F-4D97-AF65-F5344CB8AC3E}">
        <p14:creationId xmlns:p14="http://schemas.microsoft.com/office/powerpoint/2010/main" val="38326971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84</a:t>
            </a:fld>
            <a:endParaRPr lang="en-US" dirty="0"/>
          </a:p>
        </p:txBody>
      </p:sp>
    </p:spTree>
    <p:extLst>
      <p:ext uri="{BB962C8B-B14F-4D97-AF65-F5344CB8AC3E}">
        <p14:creationId xmlns:p14="http://schemas.microsoft.com/office/powerpoint/2010/main" val="40473401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85</a:t>
            </a:fld>
            <a:endParaRPr lang="en-US" dirty="0"/>
          </a:p>
        </p:txBody>
      </p:sp>
    </p:spTree>
    <p:extLst>
      <p:ext uri="{BB962C8B-B14F-4D97-AF65-F5344CB8AC3E}">
        <p14:creationId xmlns:p14="http://schemas.microsoft.com/office/powerpoint/2010/main" val="16424145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86</a:t>
            </a:fld>
            <a:endParaRPr lang="en-US" dirty="0"/>
          </a:p>
        </p:txBody>
      </p:sp>
    </p:spTree>
    <p:extLst>
      <p:ext uri="{BB962C8B-B14F-4D97-AF65-F5344CB8AC3E}">
        <p14:creationId xmlns:p14="http://schemas.microsoft.com/office/powerpoint/2010/main" val="40941568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87</a:t>
            </a:fld>
            <a:endParaRPr lang="en-US" dirty="0"/>
          </a:p>
        </p:txBody>
      </p:sp>
    </p:spTree>
    <p:extLst>
      <p:ext uri="{BB962C8B-B14F-4D97-AF65-F5344CB8AC3E}">
        <p14:creationId xmlns:p14="http://schemas.microsoft.com/office/powerpoint/2010/main" val="17820796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Verdana" pitchFamily="34" charset="0"/>
              </a:defRPr>
            </a:lvl1pPr>
            <a:lvl2pPr marL="742950" indent="-285750">
              <a:defRPr i="1">
                <a:solidFill>
                  <a:schemeClr val="tx1"/>
                </a:solidFill>
                <a:latin typeface="Verdana" pitchFamily="34" charset="0"/>
              </a:defRPr>
            </a:lvl2pPr>
            <a:lvl3pPr marL="1143000" indent="-228600">
              <a:defRPr i="1">
                <a:solidFill>
                  <a:schemeClr val="tx1"/>
                </a:solidFill>
                <a:latin typeface="Verdana" pitchFamily="34" charset="0"/>
              </a:defRPr>
            </a:lvl3pPr>
            <a:lvl4pPr marL="1600200" indent="-228600">
              <a:defRPr i="1">
                <a:solidFill>
                  <a:schemeClr val="tx1"/>
                </a:solidFill>
                <a:latin typeface="Verdana" pitchFamily="34" charset="0"/>
              </a:defRPr>
            </a:lvl4pPr>
            <a:lvl5pPr marL="2057400" indent="-228600">
              <a:defRPr i="1">
                <a:solidFill>
                  <a:schemeClr val="tx1"/>
                </a:solidFill>
                <a:latin typeface="Verdana" pitchFamily="34" charset="0"/>
              </a:defRPr>
            </a:lvl5pPr>
            <a:lvl6pPr marL="2514600" indent="-228600" eaLnBrk="0" fontAlgn="base" hangingPunct="0">
              <a:spcBef>
                <a:spcPct val="0"/>
              </a:spcBef>
              <a:spcAft>
                <a:spcPct val="0"/>
              </a:spcAft>
              <a:defRPr i="1">
                <a:solidFill>
                  <a:schemeClr val="tx1"/>
                </a:solidFill>
                <a:latin typeface="Verdana" pitchFamily="34" charset="0"/>
              </a:defRPr>
            </a:lvl6pPr>
            <a:lvl7pPr marL="2971800" indent="-228600" eaLnBrk="0" fontAlgn="base" hangingPunct="0">
              <a:spcBef>
                <a:spcPct val="0"/>
              </a:spcBef>
              <a:spcAft>
                <a:spcPct val="0"/>
              </a:spcAft>
              <a:defRPr i="1">
                <a:solidFill>
                  <a:schemeClr val="tx1"/>
                </a:solidFill>
                <a:latin typeface="Verdana" pitchFamily="34" charset="0"/>
              </a:defRPr>
            </a:lvl7pPr>
            <a:lvl8pPr marL="3429000" indent="-228600" eaLnBrk="0" fontAlgn="base" hangingPunct="0">
              <a:spcBef>
                <a:spcPct val="0"/>
              </a:spcBef>
              <a:spcAft>
                <a:spcPct val="0"/>
              </a:spcAft>
              <a:defRPr i="1">
                <a:solidFill>
                  <a:schemeClr val="tx1"/>
                </a:solidFill>
                <a:latin typeface="Verdana" pitchFamily="34" charset="0"/>
              </a:defRPr>
            </a:lvl8pPr>
            <a:lvl9pPr marL="3886200" indent="-228600" eaLnBrk="0" fontAlgn="base" hangingPunct="0">
              <a:spcBef>
                <a:spcPct val="0"/>
              </a:spcBef>
              <a:spcAft>
                <a:spcPct val="0"/>
              </a:spcAft>
              <a:defRPr i="1">
                <a:solidFill>
                  <a:schemeClr val="tx1"/>
                </a:solidFill>
                <a:latin typeface="Verdana" pitchFamily="34" charset="0"/>
              </a:defRPr>
            </a:lvl9pPr>
          </a:lstStyle>
          <a:p>
            <a:fld id="{D4D70150-EB79-4A7A-888F-4B24DAAD05B5}" type="slidenum">
              <a:rPr lang="en-US" i="0" smtClean="0">
                <a:latin typeface="Arial" charset="0"/>
                <a:cs typeface="Arial" charset="0"/>
              </a:rPr>
              <a:pPr/>
              <a:t>89</a:t>
            </a:fld>
            <a:endParaRPr lang="en-US" i="0">
              <a:latin typeface="Arial" charset="0"/>
              <a:cs typeface="Arial" charset="0"/>
            </a:endParaRPr>
          </a:p>
        </p:txBody>
      </p:sp>
      <p:sp>
        <p:nvSpPr>
          <p:cNvPr id="983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i="1">
                <a:solidFill>
                  <a:schemeClr val="tx1"/>
                </a:solidFill>
                <a:latin typeface="Verdana" pitchFamily="34" charset="0"/>
              </a:defRPr>
            </a:lvl1pPr>
            <a:lvl2pPr marL="742950" indent="-285750">
              <a:defRPr i="1">
                <a:solidFill>
                  <a:schemeClr val="tx1"/>
                </a:solidFill>
                <a:latin typeface="Verdana" pitchFamily="34" charset="0"/>
              </a:defRPr>
            </a:lvl2pPr>
            <a:lvl3pPr marL="1143000" indent="-228600">
              <a:defRPr i="1">
                <a:solidFill>
                  <a:schemeClr val="tx1"/>
                </a:solidFill>
                <a:latin typeface="Verdana" pitchFamily="34" charset="0"/>
              </a:defRPr>
            </a:lvl3pPr>
            <a:lvl4pPr marL="1600200" indent="-228600">
              <a:defRPr i="1">
                <a:solidFill>
                  <a:schemeClr val="tx1"/>
                </a:solidFill>
                <a:latin typeface="Verdana" pitchFamily="34" charset="0"/>
              </a:defRPr>
            </a:lvl4pPr>
            <a:lvl5pPr marL="2057400" indent="-228600">
              <a:defRPr i="1">
                <a:solidFill>
                  <a:schemeClr val="tx1"/>
                </a:solidFill>
                <a:latin typeface="Verdana" pitchFamily="34" charset="0"/>
              </a:defRPr>
            </a:lvl5pPr>
            <a:lvl6pPr marL="2514600" indent="-228600" eaLnBrk="0" fontAlgn="base" hangingPunct="0">
              <a:spcBef>
                <a:spcPct val="0"/>
              </a:spcBef>
              <a:spcAft>
                <a:spcPct val="0"/>
              </a:spcAft>
              <a:defRPr i="1">
                <a:solidFill>
                  <a:schemeClr val="tx1"/>
                </a:solidFill>
                <a:latin typeface="Verdana" pitchFamily="34" charset="0"/>
              </a:defRPr>
            </a:lvl6pPr>
            <a:lvl7pPr marL="2971800" indent="-228600" eaLnBrk="0" fontAlgn="base" hangingPunct="0">
              <a:spcBef>
                <a:spcPct val="0"/>
              </a:spcBef>
              <a:spcAft>
                <a:spcPct val="0"/>
              </a:spcAft>
              <a:defRPr i="1">
                <a:solidFill>
                  <a:schemeClr val="tx1"/>
                </a:solidFill>
                <a:latin typeface="Verdana" pitchFamily="34" charset="0"/>
              </a:defRPr>
            </a:lvl7pPr>
            <a:lvl8pPr marL="3429000" indent="-228600" eaLnBrk="0" fontAlgn="base" hangingPunct="0">
              <a:spcBef>
                <a:spcPct val="0"/>
              </a:spcBef>
              <a:spcAft>
                <a:spcPct val="0"/>
              </a:spcAft>
              <a:defRPr i="1">
                <a:solidFill>
                  <a:schemeClr val="tx1"/>
                </a:solidFill>
                <a:latin typeface="Verdana" pitchFamily="34" charset="0"/>
              </a:defRPr>
            </a:lvl8pPr>
            <a:lvl9pPr marL="3886200" indent="-228600" eaLnBrk="0" fontAlgn="base" hangingPunct="0">
              <a:spcBef>
                <a:spcPct val="0"/>
              </a:spcBef>
              <a:spcAft>
                <a:spcPct val="0"/>
              </a:spcAft>
              <a:defRPr i="1">
                <a:solidFill>
                  <a:schemeClr val="tx1"/>
                </a:solidFill>
                <a:latin typeface="Verdana" pitchFamily="34" charset="0"/>
              </a:defRPr>
            </a:lvl9pPr>
          </a:lstStyle>
          <a:p>
            <a:pPr algn="r"/>
            <a:fld id="{F4D15E3E-3857-457F-8BEA-510ADACE6744}" type="slidenum">
              <a:rPr lang="en-US" sz="1200">
                <a:latin typeface="Arial" charset="0"/>
              </a:rPr>
              <a:pPr algn="r"/>
              <a:t>89</a:t>
            </a:fld>
            <a:endParaRPr lang="en-US" sz="1200">
              <a:latin typeface="Arial" charset="0"/>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cs typeface="Arial" charset="0"/>
            </a:endParaRPr>
          </a:p>
        </p:txBody>
      </p:sp>
    </p:spTree>
    <p:extLst>
      <p:ext uri="{BB962C8B-B14F-4D97-AF65-F5344CB8AC3E}">
        <p14:creationId xmlns:p14="http://schemas.microsoft.com/office/powerpoint/2010/main" val="9731652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Verdana" pitchFamily="34" charset="0"/>
              </a:defRPr>
            </a:lvl1pPr>
            <a:lvl2pPr marL="742950" indent="-285750">
              <a:defRPr i="1">
                <a:solidFill>
                  <a:schemeClr val="tx1"/>
                </a:solidFill>
                <a:latin typeface="Verdana" pitchFamily="34" charset="0"/>
              </a:defRPr>
            </a:lvl2pPr>
            <a:lvl3pPr marL="1143000" indent="-228600">
              <a:defRPr i="1">
                <a:solidFill>
                  <a:schemeClr val="tx1"/>
                </a:solidFill>
                <a:latin typeface="Verdana" pitchFamily="34" charset="0"/>
              </a:defRPr>
            </a:lvl3pPr>
            <a:lvl4pPr marL="1600200" indent="-228600">
              <a:defRPr i="1">
                <a:solidFill>
                  <a:schemeClr val="tx1"/>
                </a:solidFill>
                <a:latin typeface="Verdana" pitchFamily="34" charset="0"/>
              </a:defRPr>
            </a:lvl4pPr>
            <a:lvl5pPr marL="2057400" indent="-228600">
              <a:defRPr i="1">
                <a:solidFill>
                  <a:schemeClr val="tx1"/>
                </a:solidFill>
                <a:latin typeface="Verdana" pitchFamily="34" charset="0"/>
              </a:defRPr>
            </a:lvl5pPr>
            <a:lvl6pPr marL="2514600" indent="-228600" eaLnBrk="0" fontAlgn="base" hangingPunct="0">
              <a:spcBef>
                <a:spcPct val="0"/>
              </a:spcBef>
              <a:spcAft>
                <a:spcPct val="0"/>
              </a:spcAft>
              <a:defRPr i="1">
                <a:solidFill>
                  <a:schemeClr val="tx1"/>
                </a:solidFill>
                <a:latin typeface="Verdana" pitchFamily="34" charset="0"/>
              </a:defRPr>
            </a:lvl6pPr>
            <a:lvl7pPr marL="2971800" indent="-228600" eaLnBrk="0" fontAlgn="base" hangingPunct="0">
              <a:spcBef>
                <a:spcPct val="0"/>
              </a:spcBef>
              <a:spcAft>
                <a:spcPct val="0"/>
              </a:spcAft>
              <a:defRPr i="1">
                <a:solidFill>
                  <a:schemeClr val="tx1"/>
                </a:solidFill>
                <a:latin typeface="Verdana" pitchFamily="34" charset="0"/>
              </a:defRPr>
            </a:lvl7pPr>
            <a:lvl8pPr marL="3429000" indent="-228600" eaLnBrk="0" fontAlgn="base" hangingPunct="0">
              <a:spcBef>
                <a:spcPct val="0"/>
              </a:spcBef>
              <a:spcAft>
                <a:spcPct val="0"/>
              </a:spcAft>
              <a:defRPr i="1">
                <a:solidFill>
                  <a:schemeClr val="tx1"/>
                </a:solidFill>
                <a:latin typeface="Verdana" pitchFamily="34" charset="0"/>
              </a:defRPr>
            </a:lvl8pPr>
            <a:lvl9pPr marL="3886200" indent="-228600" eaLnBrk="0" fontAlgn="base" hangingPunct="0">
              <a:spcBef>
                <a:spcPct val="0"/>
              </a:spcBef>
              <a:spcAft>
                <a:spcPct val="0"/>
              </a:spcAft>
              <a:defRPr i="1">
                <a:solidFill>
                  <a:schemeClr val="tx1"/>
                </a:solidFill>
                <a:latin typeface="Verdana" pitchFamily="34" charset="0"/>
              </a:defRPr>
            </a:lvl9pPr>
          </a:lstStyle>
          <a:p>
            <a:fld id="{D4D70150-EB79-4A7A-888F-4B24DAAD05B5}" type="slidenum">
              <a:rPr lang="en-US" i="0" smtClean="0">
                <a:latin typeface="Arial" charset="0"/>
                <a:cs typeface="Arial" charset="0"/>
              </a:rPr>
              <a:pPr/>
              <a:t>90</a:t>
            </a:fld>
            <a:endParaRPr lang="en-US" i="0">
              <a:latin typeface="Arial" charset="0"/>
              <a:cs typeface="Arial" charset="0"/>
            </a:endParaRPr>
          </a:p>
        </p:txBody>
      </p:sp>
      <p:sp>
        <p:nvSpPr>
          <p:cNvPr id="983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i="1">
                <a:solidFill>
                  <a:schemeClr val="tx1"/>
                </a:solidFill>
                <a:latin typeface="Verdana" pitchFamily="34" charset="0"/>
              </a:defRPr>
            </a:lvl1pPr>
            <a:lvl2pPr marL="742950" indent="-285750">
              <a:defRPr i="1">
                <a:solidFill>
                  <a:schemeClr val="tx1"/>
                </a:solidFill>
                <a:latin typeface="Verdana" pitchFamily="34" charset="0"/>
              </a:defRPr>
            </a:lvl2pPr>
            <a:lvl3pPr marL="1143000" indent="-228600">
              <a:defRPr i="1">
                <a:solidFill>
                  <a:schemeClr val="tx1"/>
                </a:solidFill>
                <a:latin typeface="Verdana" pitchFamily="34" charset="0"/>
              </a:defRPr>
            </a:lvl3pPr>
            <a:lvl4pPr marL="1600200" indent="-228600">
              <a:defRPr i="1">
                <a:solidFill>
                  <a:schemeClr val="tx1"/>
                </a:solidFill>
                <a:latin typeface="Verdana" pitchFamily="34" charset="0"/>
              </a:defRPr>
            </a:lvl4pPr>
            <a:lvl5pPr marL="2057400" indent="-228600">
              <a:defRPr i="1">
                <a:solidFill>
                  <a:schemeClr val="tx1"/>
                </a:solidFill>
                <a:latin typeface="Verdana" pitchFamily="34" charset="0"/>
              </a:defRPr>
            </a:lvl5pPr>
            <a:lvl6pPr marL="2514600" indent="-228600" eaLnBrk="0" fontAlgn="base" hangingPunct="0">
              <a:spcBef>
                <a:spcPct val="0"/>
              </a:spcBef>
              <a:spcAft>
                <a:spcPct val="0"/>
              </a:spcAft>
              <a:defRPr i="1">
                <a:solidFill>
                  <a:schemeClr val="tx1"/>
                </a:solidFill>
                <a:latin typeface="Verdana" pitchFamily="34" charset="0"/>
              </a:defRPr>
            </a:lvl6pPr>
            <a:lvl7pPr marL="2971800" indent="-228600" eaLnBrk="0" fontAlgn="base" hangingPunct="0">
              <a:spcBef>
                <a:spcPct val="0"/>
              </a:spcBef>
              <a:spcAft>
                <a:spcPct val="0"/>
              </a:spcAft>
              <a:defRPr i="1">
                <a:solidFill>
                  <a:schemeClr val="tx1"/>
                </a:solidFill>
                <a:latin typeface="Verdana" pitchFamily="34" charset="0"/>
              </a:defRPr>
            </a:lvl7pPr>
            <a:lvl8pPr marL="3429000" indent="-228600" eaLnBrk="0" fontAlgn="base" hangingPunct="0">
              <a:spcBef>
                <a:spcPct val="0"/>
              </a:spcBef>
              <a:spcAft>
                <a:spcPct val="0"/>
              </a:spcAft>
              <a:defRPr i="1">
                <a:solidFill>
                  <a:schemeClr val="tx1"/>
                </a:solidFill>
                <a:latin typeface="Verdana" pitchFamily="34" charset="0"/>
              </a:defRPr>
            </a:lvl8pPr>
            <a:lvl9pPr marL="3886200" indent="-228600" eaLnBrk="0" fontAlgn="base" hangingPunct="0">
              <a:spcBef>
                <a:spcPct val="0"/>
              </a:spcBef>
              <a:spcAft>
                <a:spcPct val="0"/>
              </a:spcAft>
              <a:defRPr i="1">
                <a:solidFill>
                  <a:schemeClr val="tx1"/>
                </a:solidFill>
                <a:latin typeface="Verdana" pitchFamily="34" charset="0"/>
              </a:defRPr>
            </a:lvl9pPr>
          </a:lstStyle>
          <a:p>
            <a:pPr algn="r"/>
            <a:fld id="{F4D15E3E-3857-457F-8BEA-510ADACE6744}" type="slidenum">
              <a:rPr lang="en-US" sz="1200">
                <a:latin typeface="Arial" charset="0"/>
              </a:rPr>
              <a:pPr algn="r"/>
              <a:t>90</a:t>
            </a:fld>
            <a:endParaRPr lang="en-US" sz="1200">
              <a:latin typeface="Arial" charset="0"/>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cs typeface="Arial" charset="0"/>
            </a:endParaRPr>
          </a:p>
        </p:txBody>
      </p:sp>
    </p:spTree>
    <p:extLst>
      <p:ext uri="{BB962C8B-B14F-4D97-AF65-F5344CB8AC3E}">
        <p14:creationId xmlns:p14="http://schemas.microsoft.com/office/powerpoint/2010/main" val="2306918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9</a:t>
            </a:fld>
            <a:endParaRPr lang="en-US" dirty="0"/>
          </a:p>
        </p:txBody>
      </p:sp>
    </p:spTree>
    <p:extLst>
      <p:ext uri="{BB962C8B-B14F-4D97-AF65-F5344CB8AC3E}">
        <p14:creationId xmlns:p14="http://schemas.microsoft.com/office/powerpoint/2010/main" val="8739573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91</a:t>
            </a:fld>
            <a:endParaRPr lang="en-US" dirty="0"/>
          </a:p>
        </p:txBody>
      </p:sp>
    </p:spTree>
    <p:extLst>
      <p:ext uri="{BB962C8B-B14F-4D97-AF65-F5344CB8AC3E}">
        <p14:creationId xmlns:p14="http://schemas.microsoft.com/office/powerpoint/2010/main" val="10056979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92</a:t>
            </a:fld>
            <a:endParaRPr lang="en-US" dirty="0"/>
          </a:p>
        </p:txBody>
      </p:sp>
    </p:spTree>
    <p:extLst>
      <p:ext uri="{BB962C8B-B14F-4D97-AF65-F5344CB8AC3E}">
        <p14:creationId xmlns:p14="http://schemas.microsoft.com/office/powerpoint/2010/main" val="6559136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fld id="{96E199C9-C218-49EB-9356-967EF6AE190F}" type="slidenum">
              <a:rPr lang="en-US" altLang="en-US" smtClean="0">
                <a:solidFill>
                  <a:prstClr val="black"/>
                </a:solidFill>
                <a:latin typeface="Arial" panose="020B0604020202020204" pitchFamily="34" charset="0"/>
              </a:rPr>
              <a:pPr/>
              <a:t>93</a:t>
            </a:fld>
            <a:endParaRPr lang="en-US" altLang="en-US">
              <a:solidFill>
                <a:prstClr val="black"/>
              </a:solidFill>
              <a:latin typeface="Arial" panose="020B0604020202020204" pitchFamily="34" charset="0"/>
            </a:endParaRPr>
          </a:p>
        </p:txBody>
      </p:sp>
      <p:sp>
        <p:nvSpPr>
          <p:cNvPr id="651267" name="Rectangle 2"/>
          <p:cNvSpPr>
            <a:spLocks noGrp="1" noRot="1" noChangeAspect="1" noChangeArrowheads="1" noTextEdit="1"/>
          </p:cNvSpPr>
          <p:nvPr>
            <p:ph type="sldImg"/>
          </p:nvPr>
        </p:nvSpPr>
        <p:spPr>
          <a:xfrm>
            <a:off x="381000" y="685800"/>
            <a:ext cx="6096000" cy="3429000"/>
          </a:xfrm>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547551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BF11B-9855-4D6A-A373-7D250B558E0F}" type="slidenum">
              <a:rPr lang="en-US" smtClean="0"/>
              <a:t>94</a:t>
            </a:fld>
            <a:endParaRPr lang="en-US" dirty="0"/>
          </a:p>
        </p:txBody>
      </p:sp>
    </p:spTree>
    <p:extLst>
      <p:ext uri="{BB962C8B-B14F-4D97-AF65-F5344CB8AC3E}">
        <p14:creationId xmlns:p14="http://schemas.microsoft.com/office/powerpoint/2010/main" val="14003017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2681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2E38A87-BD6B-432E-966E-3663FD931A99}" type="datetimeFigureOut">
              <a:rPr lang="en-GB" smtClean="0"/>
              <a:t>17/11/2022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87384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E38A87-BD6B-432E-966E-3663FD931A99}" type="datetimeFigureOut">
              <a:rPr lang="en-GB" smtClean="0"/>
              <a:t>17/11/2022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2319177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E38A87-BD6B-432E-966E-3663FD931A99}" type="datetimeFigureOut">
              <a:rPr lang="en-GB" smtClean="0"/>
              <a:t>17/11/2022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3812984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E38A87-BD6B-432E-966E-3663FD931A99}" type="datetimeFigureOut">
              <a:rPr lang="en-GB" smtClean="0"/>
              <a:t>17/11/2022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E2F729-BF84-48DC-8D79-A6DC3C3D7F2D}"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6898" y="508245"/>
            <a:ext cx="817823" cy="714380"/>
          </a:xfrm>
          <a:prstGeom prst="rect">
            <a:avLst/>
          </a:prstGeom>
        </p:spPr>
      </p:pic>
    </p:spTree>
    <p:extLst>
      <p:ext uri="{BB962C8B-B14F-4D97-AF65-F5344CB8AC3E}">
        <p14:creationId xmlns:p14="http://schemas.microsoft.com/office/powerpoint/2010/main" val="1475991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E38A87-BD6B-432E-966E-3663FD931A99}" type="datetimeFigureOut">
              <a:rPr lang="en-GB" smtClean="0"/>
              <a:t>17/11/2022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4167156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2E38A87-BD6B-432E-966E-3663FD931A99}" type="datetimeFigureOut">
              <a:rPr lang="en-GB" smtClean="0"/>
              <a:t>17/11/2022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3672451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2E38A87-BD6B-432E-966E-3663FD931A99}" type="datetimeFigureOut">
              <a:rPr lang="en-GB" smtClean="0"/>
              <a:t>17/11/2022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1786875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2E38A87-BD6B-432E-966E-3663FD931A99}" type="datetimeFigureOut">
              <a:rPr lang="en-GB" smtClean="0"/>
              <a:t>17/11/2022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2670969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38A87-BD6B-432E-966E-3663FD931A99}" type="datetimeFigureOut">
              <a:rPr lang="en-GB" smtClean="0"/>
              <a:t>17/11/2022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1800598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38A87-BD6B-432E-966E-3663FD931A99}" type="datetimeFigureOut">
              <a:rPr lang="en-GB" smtClean="0"/>
              <a:t>17/11/2022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2590243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38A87-BD6B-432E-966E-3663FD931A99}" type="datetimeFigureOut">
              <a:rPr lang="en-GB" smtClean="0"/>
              <a:t>17/11/2022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E2F729-BF84-48DC-8D79-A6DC3C3D7F2D}" type="slidenum">
              <a:rPr lang="en-GB" smtClean="0"/>
              <a:t>‹#›</a:t>
            </a:fld>
            <a:endParaRPr lang="en-GB"/>
          </a:p>
        </p:txBody>
      </p:sp>
    </p:spTree>
    <p:extLst>
      <p:ext uri="{BB962C8B-B14F-4D97-AF65-F5344CB8AC3E}">
        <p14:creationId xmlns:p14="http://schemas.microsoft.com/office/powerpoint/2010/main" val="2028300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38A87-BD6B-432E-966E-3663FD931A99}" type="datetimeFigureOut">
              <a:rPr lang="en-GB" smtClean="0"/>
              <a:t>17/11/2022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2F729-BF84-48DC-8D79-A6DC3C3D7F2D}" type="slidenum">
              <a:rPr lang="en-GB" smtClean="0"/>
              <a:t>‹#›</a:t>
            </a:fld>
            <a:endParaRPr lang="en-GB"/>
          </a:p>
        </p:txBody>
      </p:sp>
    </p:spTree>
    <p:extLst>
      <p:ext uri="{BB962C8B-B14F-4D97-AF65-F5344CB8AC3E}">
        <p14:creationId xmlns:p14="http://schemas.microsoft.com/office/powerpoint/2010/main" val="218906505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s://www.macrotrends.net/countries/NGA/nigeria/tourism-statistics" TargetMode="External"/><Relationship Id="rId3" Type="http://schemas.openxmlformats.org/officeDocument/2006/relationships/image" Target="../media/image2.emf"/><Relationship Id="rId7" Type="http://schemas.openxmlformats.org/officeDocument/2006/relationships/hyperlink" Target="https://www.macrotrends.net/countries/CMR/cameroon/tourism-statistic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macrotrends.net/countries/TUN/tunisia/tourism-statistics" TargetMode="External"/><Relationship Id="rId5" Type="http://schemas.openxmlformats.org/officeDocument/2006/relationships/hyperlink" Target="https://www.macrotrends.net/countries/MAR/morocco/tourism-statistics" TargetMode="External"/><Relationship Id="rId4" Type="http://schemas.openxmlformats.org/officeDocument/2006/relationships/hyperlink" Target="https://www.macrotrends.net/countries/EGY/egypt/tourism-statistic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9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58.jpeg"/></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9340" y="22411"/>
            <a:ext cx="11311717" cy="1754326"/>
          </a:xfrm>
          <a:prstGeom prst="rect">
            <a:avLst/>
          </a:prstGeom>
          <a:solidFill>
            <a:srgbClr val="31AA06"/>
          </a:solid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gency FB" pitchFamily="34" charset="0"/>
              </a:rPr>
              <a:t>BUDGETING AND FUNDING: EFFECTIVE        TOOLS FOR SUSTAINABLE TOURISM. </a:t>
            </a:r>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pic>
        <p:nvPicPr>
          <p:cNvPr id="12" name="Picture 11"/>
          <p:cNvPicPr>
            <a:picLocks noChangeAspect="1"/>
          </p:cNvPicPr>
          <p:nvPr/>
        </p:nvPicPr>
        <p:blipFill>
          <a:blip r:embed="rId4"/>
          <a:stretch>
            <a:fillRect/>
          </a:stretch>
        </p:blipFill>
        <p:spPr>
          <a:xfrm>
            <a:off x="9526137" y="1776737"/>
            <a:ext cx="2665864" cy="5090430"/>
          </a:xfrm>
          <a:prstGeom prst="rect">
            <a:avLst/>
          </a:prstGeom>
        </p:spPr>
      </p:pic>
      <p:sp>
        <p:nvSpPr>
          <p:cNvPr id="14" name="Rectangle 13"/>
          <p:cNvSpPr/>
          <p:nvPr/>
        </p:nvSpPr>
        <p:spPr>
          <a:xfrm>
            <a:off x="4185368" y="2160729"/>
            <a:ext cx="1976823" cy="523220"/>
          </a:xfrm>
          <a:prstGeom prst="rect">
            <a:avLst/>
          </a:prstGeom>
        </p:spPr>
        <p:txBody>
          <a:bodyPr wrap="none">
            <a:spAutoFit/>
          </a:bodyPr>
          <a:lstStyle/>
          <a:p>
            <a:pPr algn="ctr" eaLnBrk="1" hangingPunct="1"/>
            <a:r>
              <a:rPr lang="en-US" sz="2800" b="1" u="sng" dirty="0">
                <a:latin typeface="Agency FB" panose="020B0503020202020204" pitchFamily="34" charset="0"/>
              </a:rPr>
              <a:t>PRESENTED BY</a:t>
            </a:r>
          </a:p>
        </p:txBody>
      </p:sp>
      <p:sp>
        <p:nvSpPr>
          <p:cNvPr id="15" name="Rectangle 3"/>
          <p:cNvSpPr>
            <a:spLocks noGrp="1" noChangeArrowheads="1"/>
          </p:cNvSpPr>
          <p:nvPr>
            <p:ph type="subTitle" idx="1"/>
          </p:nvPr>
        </p:nvSpPr>
        <p:spPr>
          <a:xfrm>
            <a:off x="871351" y="2789643"/>
            <a:ext cx="8611737" cy="3407460"/>
          </a:xfrm>
        </p:spPr>
        <p:txBody>
          <a:bodyPr>
            <a:normAutofit fontScale="25000" lnSpcReduction="20000"/>
          </a:bodyPr>
          <a:lstStyle/>
          <a:p>
            <a:pPr algn="ctr" eaLnBrk="1" hangingPunct="1"/>
            <a:endParaRPr lang="en-US" sz="2400" dirty="0"/>
          </a:p>
          <a:p>
            <a:pPr algn="ctr" eaLnBrk="1" hangingPunct="1"/>
            <a:endParaRPr lang="en-US" sz="12800" b="1" dirty="0">
              <a:solidFill>
                <a:schemeClr val="tx1"/>
              </a:solidFill>
              <a:effectLst>
                <a:outerShdw blurRad="38100" dist="38100" dir="2700000" algn="tl">
                  <a:srgbClr val="000000">
                    <a:alpha val="43137"/>
                  </a:srgbClr>
                </a:outerShdw>
              </a:effectLst>
              <a:latin typeface="Agency FB" panose="020B0503020202020204" pitchFamily="34" charset="0"/>
            </a:endParaRPr>
          </a:p>
          <a:p>
            <a:pPr algn="ctr" eaLnBrk="1" hangingPunct="1"/>
            <a:r>
              <a:rPr lang="en-US" sz="12800" b="1" dirty="0">
                <a:solidFill>
                  <a:schemeClr val="tx1"/>
                </a:solidFill>
                <a:effectLst>
                  <a:outerShdw blurRad="38100" dist="38100" dir="2700000" algn="tl">
                    <a:srgbClr val="000000">
                      <a:alpha val="43137"/>
                    </a:srgbClr>
                  </a:outerShdw>
                </a:effectLst>
                <a:latin typeface="Agency FB" panose="020B0503020202020204" pitchFamily="34" charset="0"/>
              </a:rPr>
              <a:t>PROF. PRINCE MIKE IKUPOLATI. </a:t>
            </a:r>
            <a:r>
              <a:rPr lang="en-US" sz="12800" b="1" i="1" dirty="0">
                <a:solidFill>
                  <a:schemeClr val="tx1"/>
                </a:solidFill>
                <a:effectLst>
                  <a:outerShdw blurRad="38100" dist="38100" dir="2700000" algn="tl">
                    <a:srgbClr val="000000">
                      <a:alpha val="43137"/>
                    </a:srgbClr>
                  </a:outerShdw>
                </a:effectLst>
                <a:latin typeface="Agency FB" panose="020B0503020202020204" pitchFamily="34" charset="0"/>
              </a:rPr>
              <a:t>AP</a:t>
            </a:r>
          </a:p>
          <a:p>
            <a:pPr algn="ctr" eaLnBrk="1" hangingPunct="1"/>
            <a:r>
              <a:rPr lang="en-US" sz="6400" b="1" dirty="0">
                <a:solidFill>
                  <a:schemeClr val="tx1"/>
                </a:solidFill>
                <a:latin typeface="Agency FB" panose="020B0503020202020204" pitchFamily="34" charset="0"/>
              </a:rPr>
              <a:t>(BSC, MBA, PhD, DBA, LLB, FCII, FCIIN, FCIPDM, FNIM,  FNIMN, FIMCN, FITD, DFPEFON, </a:t>
            </a:r>
            <a:r>
              <a:rPr lang="en-US" sz="6400" b="1" dirty="0" err="1">
                <a:solidFill>
                  <a:schemeClr val="tx1"/>
                </a:solidFill>
                <a:latin typeface="Agency FB" panose="020B0503020202020204" pitchFamily="34" charset="0"/>
              </a:rPr>
              <a:t>MIoD</a:t>
            </a:r>
            <a:r>
              <a:rPr lang="en-US" sz="6400" b="1" dirty="0">
                <a:solidFill>
                  <a:schemeClr val="tx1"/>
                </a:solidFill>
                <a:latin typeface="Agency FB" panose="020B0503020202020204" pitchFamily="34" charset="0"/>
              </a:rPr>
              <a:t>, CMC)</a:t>
            </a:r>
          </a:p>
          <a:p>
            <a:pPr algn="ctr" eaLnBrk="1" hangingPunct="1"/>
            <a:r>
              <a:rPr lang="en-US" sz="11200" b="1" dirty="0">
                <a:latin typeface="Agency FB" panose="020B0503020202020204" pitchFamily="34" charset="0"/>
              </a:rPr>
              <a:t>NATIONAL PRESIDENT AND CHAIRMAN OF THE GOVERNING COUNCIL,              CHARTERED INSTITUTE OF PUBLIC DIPLOMACY AND MANAGEMENT</a:t>
            </a:r>
            <a:endParaRPr lang="en-US" sz="11200" b="1" dirty="0">
              <a:solidFill>
                <a:schemeClr val="tx1"/>
              </a:solidFill>
              <a:latin typeface="Agency FB" panose="020B0503020202020204" pitchFamily="34" charset="0"/>
            </a:endParaRPr>
          </a:p>
          <a:p>
            <a:pPr algn="ctr" eaLnBrk="1" hangingPunct="1"/>
            <a:r>
              <a:rPr lang="en-US" sz="9600" b="1" dirty="0">
                <a:solidFill>
                  <a:schemeClr val="tx1"/>
                </a:solidFill>
                <a:latin typeface="Agency FB" panose="020B0503020202020204" pitchFamily="34" charset="0"/>
              </a:rPr>
              <a:t>INTERNATIONAL CONSULTANT/CEO, GLOBAL INTELLECTUAL CONSULT LTD.                 </a:t>
            </a:r>
          </a:p>
          <a:p>
            <a:pPr algn="ctr" eaLnBrk="1" hangingPunct="1"/>
            <a:r>
              <a:rPr lang="en-US" sz="11200" b="1" dirty="0">
                <a:solidFill>
                  <a:schemeClr val="tx1"/>
                </a:solidFill>
                <a:latin typeface="Agency FB" panose="020B0503020202020204" pitchFamily="34" charset="0"/>
              </a:rPr>
              <a:t>SUITE 318, 3</a:t>
            </a:r>
            <a:r>
              <a:rPr lang="en-US" sz="11200" b="1" baseline="30000" dirty="0">
                <a:solidFill>
                  <a:schemeClr val="tx1"/>
                </a:solidFill>
                <a:latin typeface="Agency FB" panose="020B0503020202020204" pitchFamily="34" charset="0"/>
              </a:rPr>
              <a:t>RD </a:t>
            </a:r>
            <a:r>
              <a:rPr lang="en-US" sz="11200" b="1" dirty="0">
                <a:solidFill>
                  <a:schemeClr val="tx1"/>
                </a:solidFill>
                <a:latin typeface="Agency FB" panose="020B0503020202020204" pitchFamily="34" charset="0"/>
              </a:rPr>
              <a:t> FLOOR, MKK PLAZA, GUDU/ APO JUCTION, FCT, ABUJA, </a:t>
            </a:r>
          </a:p>
          <a:p>
            <a:pPr algn="ctr" eaLnBrk="1" hangingPunct="1"/>
            <a:endParaRPr lang="en-US" sz="6400" b="1" dirty="0">
              <a:solidFill>
                <a:schemeClr val="tx1"/>
              </a:solidFill>
              <a:latin typeface="Agency FB" panose="020B0503020202020204" pitchFamily="34" charset="0"/>
            </a:endParaRPr>
          </a:p>
          <a:p>
            <a:pPr algn="ctr" eaLnBrk="1" hangingPunct="1"/>
            <a:endParaRPr lang="en-US" sz="6400" b="1" dirty="0">
              <a:latin typeface="Agency FB" panose="020B0503020202020204" pitchFamily="34" charset="0"/>
            </a:endParaRPr>
          </a:p>
          <a:p>
            <a:endParaRPr lang="en-US" sz="2800" u="sng" dirty="0">
              <a:latin typeface="Agency FB" panose="020B0503020202020204" pitchFamily="34" charset="0"/>
            </a:endParaRPr>
          </a:p>
        </p:txBody>
      </p:sp>
      <p:sp>
        <p:nvSpPr>
          <p:cNvPr id="6" name="Rectangle 5"/>
          <p:cNvSpPr/>
          <p:nvPr/>
        </p:nvSpPr>
        <p:spPr>
          <a:xfrm>
            <a:off x="4759242" y="6265941"/>
            <a:ext cx="829074" cy="523220"/>
          </a:xfrm>
          <a:prstGeom prst="rect">
            <a:avLst/>
          </a:prstGeom>
        </p:spPr>
        <p:txBody>
          <a:bodyPr wrap="none">
            <a:spAutoFit/>
          </a:bodyPr>
          <a:lstStyle/>
          <a:p>
            <a:pPr algn="ctr"/>
            <a:r>
              <a:rPr lang="en-US" sz="2800" b="1" u="sng" dirty="0">
                <a:latin typeface="Agency FB" panose="020B0503020202020204" pitchFamily="34" charset="0"/>
              </a:rPr>
              <a:t>2022</a:t>
            </a:r>
          </a:p>
        </p:txBody>
      </p:sp>
      <p:sp>
        <p:nvSpPr>
          <p:cNvPr id="22" name="Arc 21"/>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Tree>
    <p:extLst>
      <p:ext uri="{BB962C8B-B14F-4D97-AF65-F5344CB8AC3E}">
        <p14:creationId xmlns:p14="http://schemas.microsoft.com/office/powerpoint/2010/main" val="287001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900752" y="-5668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14399" y="838935"/>
            <a:ext cx="8625491" cy="6064096"/>
          </a:xfrm>
          <a:prstGeom prst="rect">
            <a:avLst/>
          </a:prstGeom>
        </p:spPr>
        <p:txBody>
          <a:bodyPr wrap="square">
            <a:spAutoFit/>
          </a:bodyPr>
          <a:lstStyle/>
          <a:p>
            <a:pPr marL="285750" indent="-285750">
              <a:lnSpc>
                <a:spcPct val="115000"/>
              </a:lnSpc>
              <a:spcAft>
                <a:spcPts val="1000"/>
              </a:spcAft>
              <a:buFont typeface="Wingdings" panose="05000000000000000000" pitchFamily="2" charset="2"/>
              <a:buChar char="q"/>
            </a:pPr>
            <a:r>
              <a:rPr lang="en-US" sz="3200" dirty="0">
                <a:latin typeface="Cambria" panose="02040503050406030204" pitchFamily="18" charset="0"/>
                <a:ea typeface="Calibri" panose="020F0502020204030204" pitchFamily="34" charset="0"/>
                <a:cs typeface="Times New Roman" panose="02020603050405020304" pitchFamily="18" charset="0"/>
              </a:rPr>
              <a:t>Early man did not simply either wander nomadically round a particular area or migrate in search of new pastures. Prof. Trevor </a:t>
            </a:r>
            <a:r>
              <a:rPr lang="en-US" sz="3200" dirty="0" err="1">
                <a:latin typeface="Cambria" panose="02040503050406030204" pitchFamily="18" charset="0"/>
                <a:ea typeface="Calibri" panose="020F0502020204030204" pitchFamily="34" charset="0"/>
                <a:cs typeface="Times New Roman" panose="02020603050405020304" pitchFamily="18" charset="0"/>
              </a:rPr>
              <a:t>Sofield</a:t>
            </a:r>
            <a:r>
              <a:rPr lang="en-US" sz="3200" dirty="0">
                <a:latin typeface="Cambria" panose="02040503050406030204" pitchFamily="18" charset="0"/>
                <a:ea typeface="Calibri" panose="020F0502020204030204" pitchFamily="34" charset="0"/>
                <a:cs typeface="Times New Roman" panose="02020603050405020304" pitchFamily="18" charset="0"/>
              </a:rPr>
              <a:t> of the University of Tasmania has argued on the </a:t>
            </a:r>
            <a:r>
              <a:rPr lang="en-US" sz="3200" dirty="0" err="1">
                <a:latin typeface="Cambria" panose="02040503050406030204" pitchFamily="18" charset="0"/>
                <a:ea typeface="Calibri" panose="020F0502020204030204" pitchFamily="34" charset="0"/>
                <a:cs typeface="Times New Roman" panose="02020603050405020304" pitchFamily="18" charset="0"/>
              </a:rPr>
              <a:t>Trinet</a:t>
            </a:r>
            <a:r>
              <a:rPr lang="en-US" sz="3200" dirty="0">
                <a:latin typeface="Cambria" panose="02040503050406030204" pitchFamily="18" charset="0"/>
                <a:ea typeface="Calibri" panose="020F0502020204030204" pitchFamily="34" charset="0"/>
                <a:cs typeface="Times New Roman" panose="02020603050405020304" pitchFamily="18" charset="0"/>
              </a:rPr>
              <a:t> discussion forum for tourism academics that: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Wingdings" panose="05000000000000000000" pitchFamily="2" charset="2"/>
              <a:buChar char="q"/>
            </a:pPr>
            <a:r>
              <a:rPr lang="en-US" sz="2800" b="1" i="1" dirty="0">
                <a:latin typeface="Cambria" panose="02040503050406030204" pitchFamily="18" charset="0"/>
                <a:ea typeface="Calibri" panose="020F0502020204030204" pitchFamily="34" charset="0"/>
                <a:cs typeface="Times New Roman" panose="02020603050405020304" pitchFamily="18" charset="0"/>
              </a:rPr>
              <a:t>‘’Australian Aboriginals engaged in ‘special animal events tourism’ when the nomadic barrels came together every year for a range of ceremonial activities and festivities as long as 30,000 years or more ‘’ Berndt and Berndt (1964).</a:t>
            </a:r>
            <a:endParaRPr lang="en-US"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660194" y="709684"/>
            <a:ext cx="2518158" cy="6148316"/>
          </a:xfrm>
          <a:prstGeom prst="rect">
            <a:avLst/>
          </a:prstGeom>
        </p:spPr>
      </p:pic>
    </p:spTree>
    <p:extLst>
      <p:ext uri="{BB962C8B-B14F-4D97-AF65-F5344CB8AC3E}">
        <p14:creationId xmlns:p14="http://schemas.microsoft.com/office/powerpoint/2010/main" val="1066347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554" y="3060565"/>
            <a:ext cx="12192000"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bg1"/>
                </a:solidFill>
                <a:latin typeface="Century Gothic" panose="020B0502020202020204" pitchFamily="34" charset="0"/>
              </a:rPr>
              <a:t>TOURISM DEFINED</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862580" y="-61087"/>
            <a:ext cx="1132942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609865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900752" y="-5668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62580" y="709684"/>
            <a:ext cx="8696397" cy="6259662"/>
          </a:xfrm>
          <a:prstGeom prst="rect">
            <a:avLst/>
          </a:prstGeom>
        </p:spPr>
        <p:txBody>
          <a:bodyPr wrap="square">
            <a:spAutoFit/>
          </a:bodyPr>
          <a:lstStyle/>
          <a:p>
            <a:pPr marL="457200" indent="-457200">
              <a:lnSpc>
                <a:spcPct val="115000"/>
              </a:lnSpc>
              <a:spcAft>
                <a:spcPts val="1000"/>
              </a:spcAft>
              <a:buFont typeface="Wingdings" panose="05000000000000000000" pitchFamily="2" charset="2"/>
              <a:buChar char="q"/>
            </a:pPr>
            <a:r>
              <a:rPr lang="en-US" sz="3200" b="1" dirty="0">
                <a:latin typeface="Cambria" panose="02040503050406030204" pitchFamily="18" charset="0"/>
                <a:ea typeface="Calibri" panose="020F0502020204030204" pitchFamily="34" charset="0"/>
                <a:cs typeface="Times New Roman" panose="02020603050405020304" pitchFamily="18" charset="0"/>
              </a:rPr>
              <a:t>Tourism Defined: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buFont typeface="Wingdings" panose="05000000000000000000" pitchFamily="2" charset="2"/>
              <a:buChar char="ü"/>
            </a:pPr>
            <a:r>
              <a:rPr lang="en-US" sz="2800" dirty="0">
                <a:latin typeface="Cambria" panose="02040503050406030204" pitchFamily="18" charset="0"/>
                <a:ea typeface="Calibri" panose="020F0502020204030204" pitchFamily="34" charset="0"/>
                <a:cs typeface="Times New Roman" panose="02020603050405020304" pitchFamily="18" charset="0"/>
              </a:rPr>
              <a:t>Tourism has been defined earlier by the League of Nations in 1937 as </a:t>
            </a:r>
            <a:r>
              <a:rPr lang="en-US" sz="2800" b="1" i="1" dirty="0">
                <a:latin typeface="Cambria" panose="02040503050406030204" pitchFamily="18" charset="0"/>
                <a:ea typeface="Calibri" panose="020F0502020204030204" pitchFamily="34" charset="0"/>
                <a:cs typeface="Times New Roman" panose="02020603050405020304" pitchFamily="18" charset="0"/>
              </a:rPr>
              <a:t>‘’people travelling abroad for periods of over 24 hours’’.</a:t>
            </a:r>
            <a:r>
              <a:rPr lang="en-US" sz="2800" dirty="0">
                <a:latin typeface="Cambria" panose="02040503050406030204" pitchFamily="18" charset="0"/>
                <a:ea typeface="Calibri" panose="020F0502020204030204" pitchFamily="34" charset="0"/>
                <a:cs typeface="Times New Roman" panose="02020603050405020304" pitchFamily="18" charset="0"/>
              </a:rPr>
              <a:t> This definition can not suffice today.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buFont typeface="Wingdings" panose="05000000000000000000" pitchFamily="2" charset="2"/>
              <a:buChar char="ü"/>
            </a:pPr>
            <a:r>
              <a:rPr lang="en-US" sz="2800" dirty="0">
                <a:latin typeface="Cambria" panose="02040503050406030204" pitchFamily="18" charset="0"/>
                <a:ea typeface="Calibri" panose="020F0502020204030204" pitchFamily="34" charset="0"/>
                <a:cs typeface="Times New Roman" panose="02020603050405020304" pitchFamily="18" charset="0"/>
              </a:rPr>
              <a:t>The most widely accepted definition could be that of World Tourism Organization (WTO), the agency of the United Nations tasked with development and promoting tourism as </a:t>
            </a:r>
            <a:r>
              <a:rPr lang="en-US" sz="2600" b="1" i="1" dirty="0">
                <a:latin typeface="Cambria" panose="02040503050406030204" pitchFamily="18" charset="0"/>
                <a:ea typeface="Calibri" panose="020F0502020204030204" pitchFamily="34" charset="0"/>
                <a:cs typeface="Times New Roman" panose="02020603050405020304" pitchFamily="18" charset="0"/>
              </a:rPr>
              <a:t>‘’the activities of persons traveling to and staying in place outside their usual environment for not more than one consecutive year for leisure, business or other purposes’’.</a:t>
            </a:r>
            <a:endParaRPr lang="en-US" sz="26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utoShape 2" descr="3,241,946 Tourism Photos and Premium High Res Pictures - Getty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9558977" y="717621"/>
            <a:ext cx="2619375" cy="6140379"/>
          </a:xfrm>
          <a:prstGeom prst="rect">
            <a:avLst/>
          </a:prstGeom>
        </p:spPr>
      </p:pic>
    </p:spTree>
    <p:extLst>
      <p:ext uri="{BB962C8B-B14F-4D97-AF65-F5344CB8AC3E}">
        <p14:creationId xmlns:p14="http://schemas.microsoft.com/office/powerpoint/2010/main" val="2528611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900752" y="-5668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62580" y="774310"/>
            <a:ext cx="8532143" cy="5693866"/>
          </a:xfrm>
          <a:prstGeom prst="rect">
            <a:avLst/>
          </a:prstGeom>
        </p:spPr>
        <p:txBody>
          <a:bodyPr wrap="square">
            <a:spAutoFit/>
          </a:bodyPr>
          <a:lstStyle/>
          <a:p>
            <a:pPr marL="857250" indent="-857250">
              <a:buFont typeface="Wingdings" panose="05000000000000000000" pitchFamily="2" charset="2"/>
              <a:buChar char="q"/>
            </a:pPr>
            <a:r>
              <a:rPr lang="en-US" sz="5200" dirty="0">
                <a:ea typeface="Calibri" panose="020F0502020204030204" pitchFamily="34" charset="0"/>
                <a:cs typeface="Times New Roman" panose="02020603050405020304" pitchFamily="18" charset="0"/>
              </a:rPr>
              <a:t>By this definition pilgrimage clearly qualifies as tourism since it involves the temporary displacement of the pilgrimage, or religions tourist and him or her return home.</a:t>
            </a:r>
            <a:endParaRPr lang="en-US" sz="5200" dirty="0"/>
          </a:p>
        </p:txBody>
      </p:sp>
      <p:pic>
        <p:nvPicPr>
          <p:cNvPr id="7" name="Picture 6"/>
          <p:cNvPicPr>
            <a:picLocks noChangeAspect="1"/>
          </p:cNvPicPr>
          <p:nvPr/>
        </p:nvPicPr>
        <p:blipFill>
          <a:blip r:embed="rId3"/>
          <a:stretch>
            <a:fillRect/>
          </a:stretch>
        </p:blipFill>
        <p:spPr>
          <a:xfrm>
            <a:off x="9394723" y="717621"/>
            <a:ext cx="2783630" cy="6140379"/>
          </a:xfrm>
          <a:prstGeom prst="rect">
            <a:avLst/>
          </a:prstGeom>
        </p:spPr>
      </p:pic>
    </p:spTree>
    <p:extLst>
      <p:ext uri="{BB962C8B-B14F-4D97-AF65-F5344CB8AC3E}">
        <p14:creationId xmlns:p14="http://schemas.microsoft.com/office/powerpoint/2010/main" val="299739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554" y="3060565"/>
            <a:ext cx="12192000"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bg1"/>
                </a:solidFill>
                <a:latin typeface="Century Gothic" panose="020B0502020202020204" pitchFamily="34" charset="0"/>
              </a:rPr>
              <a:t>MAIN IMPACTS OF TOURISM</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862580" y="-61087"/>
            <a:ext cx="1131577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918028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900752" y="-5668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14400" y="838934"/>
            <a:ext cx="8141109" cy="6591548"/>
          </a:xfrm>
          <a:prstGeom prst="rect">
            <a:avLst/>
          </a:prstGeom>
        </p:spPr>
        <p:txBody>
          <a:bodyPr wrap="square">
            <a:spAutoFit/>
          </a:bodyPr>
          <a:lstStyle/>
          <a:p>
            <a:pPr marL="285750" indent="-285750">
              <a:lnSpc>
                <a:spcPct val="115000"/>
              </a:lnSpc>
              <a:spcAft>
                <a:spcPts val="1000"/>
              </a:spcAft>
              <a:buFont typeface="Wingdings" panose="05000000000000000000" pitchFamily="2" charset="2"/>
              <a:buChar char="q"/>
            </a:pPr>
            <a:r>
              <a:rPr lang="en-US" sz="3200" b="1" dirty="0">
                <a:latin typeface="Cambria" panose="02040503050406030204" pitchFamily="18" charset="0"/>
                <a:ea typeface="Calibri" panose="020F0502020204030204" pitchFamily="34" charset="0"/>
                <a:cs typeface="Times New Roman" panose="02020603050405020304" pitchFamily="18" charset="0"/>
              </a:rPr>
              <a:t>MAIN IMPACTS OF TOURISM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3200" b="1" dirty="0">
                <a:latin typeface="Cambria" panose="02040503050406030204" pitchFamily="18" charset="0"/>
                <a:ea typeface="Calibri" panose="020F0502020204030204" pitchFamily="34" charset="0"/>
                <a:cs typeface="Times New Roman" panose="02020603050405020304" pitchFamily="18" charset="0"/>
              </a:rPr>
              <a:t> 	Economic Impacts </a:t>
            </a:r>
            <a:r>
              <a:rPr lang="en-US" sz="3200" dirty="0">
                <a:latin typeface="Cambria" panose="02040503050406030204" pitchFamily="18" charset="0"/>
                <a:ea typeface="Calibri" panose="020F0502020204030204" pitchFamily="34" charset="0"/>
                <a:cs typeface="Times New Roman" panose="02020603050405020304" pitchFamily="18" charset="0"/>
              </a:rPr>
              <a:t>– Jobs creation for local people, tourists spending has a multiplier effect both for the primary and secondary beneficiaries.</a:t>
            </a:r>
          </a:p>
          <a:p>
            <a:pPr marL="1371600" lvl="2" indent="-457200">
              <a:lnSpc>
                <a:spcPct val="115000"/>
              </a:lnSpc>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rPr>
              <a:t> Reduction of unemployment.</a:t>
            </a:r>
          </a:p>
          <a:p>
            <a:pPr marL="1371600" lvl="2" indent="-457200">
              <a:lnSpc>
                <a:spcPct val="115000"/>
              </a:lnSpc>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rPr>
              <a:t> Reduction of poverty level.</a:t>
            </a:r>
          </a:p>
          <a:p>
            <a:pPr marL="1371600" lvl="2" indent="-457200">
              <a:lnSpc>
                <a:spcPct val="115000"/>
              </a:lnSpc>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rPr>
              <a:t> Increase in number and volume of business of MSMEs.</a:t>
            </a:r>
          </a:p>
          <a:p>
            <a:pPr marL="1371600" lvl="2" indent="-457200">
              <a:lnSpc>
                <a:spcPct val="115000"/>
              </a:lnSpc>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rPr>
              <a:t> Value added Chains in local goods production.</a:t>
            </a:r>
          </a:p>
          <a:p>
            <a:pPr marL="1371600" lvl="2" indent="-457200">
              <a:lnSpc>
                <a:spcPct val="115000"/>
              </a:lnSpc>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rPr>
              <a:t> Increase creativity and innovation.</a:t>
            </a:r>
          </a:p>
          <a:p>
            <a:pPr marL="1371600" lvl="2" indent="-457200">
              <a:lnSpc>
                <a:spcPct val="115000"/>
              </a:lnSpc>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rPr>
              <a:t> Attracting foreign investments.</a:t>
            </a:r>
          </a:p>
          <a:p>
            <a:pPr marR="0" lvl="0">
              <a:lnSpc>
                <a:spcPct val="115000"/>
              </a:lnSpc>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8834285" y="717621"/>
            <a:ext cx="3382240" cy="6140379"/>
          </a:xfrm>
          <a:prstGeom prst="rect">
            <a:avLst/>
          </a:prstGeom>
        </p:spPr>
      </p:pic>
    </p:spTree>
    <p:extLst>
      <p:ext uri="{BB962C8B-B14F-4D97-AF65-F5344CB8AC3E}">
        <p14:creationId xmlns:p14="http://schemas.microsoft.com/office/powerpoint/2010/main" val="1109316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900752" y="-5668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62581" y="709684"/>
            <a:ext cx="8759440" cy="6680034"/>
          </a:xfrm>
          <a:prstGeom prst="rect">
            <a:avLst/>
          </a:prstGeom>
        </p:spPr>
        <p:txBody>
          <a:bodyPr wrap="square">
            <a:spAutoFit/>
          </a:bodyPr>
          <a:lstStyle/>
          <a:p>
            <a:pPr marL="285750" indent="-285750">
              <a:lnSpc>
                <a:spcPct val="115000"/>
              </a:lnSpc>
              <a:spcAft>
                <a:spcPts val="1000"/>
              </a:spcAft>
              <a:buFont typeface="Wingdings" panose="05000000000000000000" pitchFamily="2" charset="2"/>
              <a:buChar char="q"/>
            </a:pPr>
            <a:r>
              <a:rPr lang="en-US" sz="2800" b="1" dirty="0">
                <a:ea typeface="Calibri" panose="020F0502020204030204" pitchFamily="34" charset="0"/>
                <a:cs typeface="Times New Roman" panose="02020603050405020304" pitchFamily="18" charset="0"/>
              </a:rPr>
              <a:t>Socio-cultural Impact </a:t>
            </a:r>
            <a:r>
              <a:rPr lang="en-US" sz="2800" dirty="0">
                <a:ea typeface="Calibri" panose="020F0502020204030204" pitchFamily="34" charset="0"/>
                <a:cs typeface="Times New Roman" panose="02020603050405020304" pitchFamily="18" charset="0"/>
              </a:rPr>
              <a:t>– Tourists tend to behave in less inhibited ways when on holiday and this set a behavioral pattern which challenges the social 	norms of local people.</a:t>
            </a:r>
          </a:p>
          <a:p>
            <a:pPr marL="1257300" lvl="2" indent="-342900">
              <a:lnSpc>
                <a:spcPct val="115000"/>
              </a:lnSpc>
              <a:buFont typeface="Wingdings" panose="05000000000000000000" pitchFamily="2" charset="2"/>
              <a:buChar char="ü"/>
            </a:pPr>
            <a:r>
              <a:rPr lang="en-US" sz="2300" dirty="0">
                <a:ea typeface="Calibri" panose="020F0502020204030204" pitchFamily="34" charset="0"/>
                <a:cs typeface="Times New Roman" panose="02020603050405020304" pitchFamily="18" charset="0"/>
              </a:rPr>
              <a:t>Strengthened communities due to more money and resources</a:t>
            </a:r>
          </a:p>
          <a:p>
            <a:pPr marL="1257300" lvl="2" indent="-342900">
              <a:lnSpc>
                <a:spcPct val="115000"/>
              </a:lnSpc>
              <a:buFont typeface="Wingdings" panose="05000000000000000000" pitchFamily="2" charset="2"/>
              <a:buChar char="ü"/>
            </a:pPr>
            <a:r>
              <a:rPr lang="en-US" sz="2300" dirty="0">
                <a:ea typeface="Calibri" panose="020F0502020204030204" pitchFamily="34" charset="0"/>
                <a:cs typeface="Times New Roman" panose="02020603050405020304" pitchFamily="18" charset="0"/>
              </a:rPr>
              <a:t>Improved infrastructure including buildings and transports systems</a:t>
            </a:r>
          </a:p>
          <a:p>
            <a:pPr marL="1257300" lvl="2" indent="-342900">
              <a:lnSpc>
                <a:spcPct val="115000"/>
              </a:lnSpc>
              <a:buFont typeface="Wingdings" panose="05000000000000000000" pitchFamily="2" charset="2"/>
              <a:buChar char="ü"/>
            </a:pPr>
            <a:r>
              <a:rPr lang="en-US" sz="2300" dirty="0">
                <a:ea typeface="Calibri" panose="020F0502020204030204" pitchFamily="34" charset="0"/>
                <a:cs typeface="Times New Roman" panose="02020603050405020304" pitchFamily="18" charset="0"/>
              </a:rPr>
              <a:t>Higher rate of employment due to the tourism industry</a:t>
            </a:r>
          </a:p>
          <a:p>
            <a:pPr marL="1257300" lvl="2" indent="-342900">
              <a:lnSpc>
                <a:spcPct val="115000"/>
              </a:lnSpc>
              <a:buFont typeface="Wingdings" panose="05000000000000000000" pitchFamily="2" charset="2"/>
              <a:buChar char="ü"/>
            </a:pPr>
            <a:r>
              <a:rPr lang="en-US" sz="2300" dirty="0">
                <a:ea typeface="Calibri" panose="020F0502020204030204" pitchFamily="34" charset="0"/>
                <a:cs typeface="Times New Roman" panose="02020603050405020304" pitchFamily="18" charset="0"/>
              </a:rPr>
              <a:t>Improved understanding of different cultures and traditions </a:t>
            </a:r>
          </a:p>
          <a:p>
            <a:pPr marL="1257300" lvl="2" indent="-342900">
              <a:lnSpc>
                <a:spcPct val="115000"/>
              </a:lnSpc>
              <a:buFont typeface="Wingdings" panose="05000000000000000000" pitchFamily="2" charset="2"/>
              <a:buChar char="ü"/>
            </a:pPr>
            <a:r>
              <a:rPr lang="en-US" sz="2300" dirty="0">
                <a:ea typeface="Calibri" panose="020F0502020204030204" pitchFamily="34" charset="0"/>
                <a:cs typeface="Times New Roman" panose="02020603050405020304" pitchFamily="18" charset="0"/>
              </a:rPr>
              <a:t>Preservation of local culture</a:t>
            </a:r>
          </a:p>
          <a:p>
            <a:pPr marL="1257300" lvl="2" indent="-342900">
              <a:lnSpc>
                <a:spcPct val="115000"/>
              </a:lnSpc>
              <a:buFont typeface="Wingdings" panose="05000000000000000000" pitchFamily="2" charset="2"/>
              <a:buChar char="ü"/>
            </a:pPr>
            <a:r>
              <a:rPr lang="en-US" sz="2300" dirty="0">
                <a:ea typeface="Calibri" panose="020F0502020204030204" pitchFamily="34" charset="0"/>
                <a:cs typeface="Times New Roman" panose="02020603050405020304" pitchFamily="18" charset="0"/>
              </a:rPr>
              <a:t>Conservation of heritage including architecture and natural sits</a:t>
            </a:r>
          </a:p>
          <a:p>
            <a:pPr marL="1257300" lvl="2" indent="-342900">
              <a:lnSpc>
                <a:spcPct val="115000"/>
              </a:lnSpc>
              <a:buFont typeface="Wingdings" panose="05000000000000000000" pitchFamily="2" charset="2"/>
              <a:buChar char="ü"/>
            </a:pPr>
            <a:r>
              <a:rPr lang="en-US" sz="2300" dirty="0">
                <a:ea typeface="Calibri" panose="020F0502020204030204" pitchFamily="34" charset="0"/>
                <a:cs typeface="Times New Roman" panose="02020603050405020304" pitchFamily="18" charset="0"/>
              </a:rPr>
              <a:t>Increased number of events and celebrations.</a:t>
            </a:r>
          </a:p>
          <a:p>
            <a:pPr marL="1200150" lvl="2" indent="-285750">
              <a:lnSpc>
                <a:spcPct val="115000"/>
              </a:lnSpc>
              <a:spcAft>
                <a:spcPts val="1000"/>
              </a:spcAft>
              <a:buFont typeface="Wingdings" panose="05000000000000000000" pitchFamily="2" charset="2"/>
              <a:buChar char="q"/>
            </a:pPr>
            <a:endParaRPr lang="en-US" sz="2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497960" y="717620"/>
            <a:ext cx="2680391" cy="6140379"/>
          </a:xfrm>
          <a:prstGeom prst="rect">
            <a:avLst/>
          </a:prstGeom>
        </p:spPr>
      </p:pic>
    </p:spTree>
    <p:extLst>
      <p:ext uri="{BB962C8B-B14F-4D97-AF65-F5344CB8AC3E}">
        <p14:creationId xmlns:p14="http://schemas.microsoft.com/office/powerpoint/2010/main" val="4090335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900752" y="-5668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88491" y="717621"/>
            <a:ext cx="7529251" cy="6166816"/>
          </a:xfrm>
          <a:prstGeom prst="rect">
            <a:avLst/>
          </a:prstGeom>
        </p:spPr>
        <p:txBody>
          <a:bodyPr wrap="square">
            <a:spAutoFit/>
          </a:bodyPr>
          <a:lstStyle/>
          <a:p>
            <a:pPr marL="514350" marR="0" lvl="0" indent="-514350">
              <a:lnSpc>
                <a:spcPct val="115000"/>
              </a:lnSpc>
              <a:spcBef>
                <a:spcPts val="0"/>
              </a:spcBef>
              <a:spcAft>
                <a:spcPts val="1000"/>
              </a:spcAft>
              <a:buFont typeface="+mj-lt"/>
              <a:buAutoNum type="alphaLcPeriod" startAt="3"/>
            </a:pPr>
            <a:r>
              <a:rPr lang="en-US" sz="2400" b="1" dirty="0">
                <a:latin typeface="Cambria" panose="02040503050406030204" pitchFamily="18" charset="0"/>
                <a:ea typeface="Calibri" panose="020F0502020204030204" pitchFamily="34" charset="0"/>
                <a:cs typeface="Times New Roman" panose="02020603050405020304" pitchFamily="18" charset="0"/>
              </a:rPr>
              <a:t>Environmental Impacts </a:t>
            </a:r>
            <a:r>
              <a:rPr lang="en-US" sz="2400" dirty="0">
                <a:latin typeface="Cambria" panose="02040503050406030204" pitchFamily="18" charset="0"/>
                <a:ea typeface="Calibri" panose="020F0502020204030204" pitchFamily="34" charset="0"/>
                <a:cs typeface="Times New Roman" panose="02020603050405020304" pitchFamily="18" charset="0"/>
              </a:rPr>
              <a:t>– The continued presence of  large numbers of tourists result in the degradation of the nature environment, through direct impact on the physical environment, inappropriate use of land and water resources and through putting excessive pressure on the built environment especially in the case of 	historical and cultural buildings. However, it could also lead to:</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Wingdings" panose="05000000000000000000" pitchFamily="2" charset="2"/>
              <a:buChar char="ü"/>
            </a:pPr>
            <a:r>
              <a:rPr lang="en-US" sz="2400" dirty="0">
                <a:latin typeface="Times New Roman" panose="02020603050405020304" pitchFamily="18" charset="0"/>
                <a:ea typeface="Calibri" panose="020F0502020204030204" pitchFamily="34" charset="0"/>
                <a:cs typeface="Times New Roman" panose="02020603050405020304" pitchFamily="18" charset="0"/>
              </a:rPr>
              <a:t>Creation of natural parks and Areas of Outstanding Natural Beauty;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Wingdings" panose="05000000000000000000" pitchFamily="2" charset="2"/>
              <a:buChar char="ü"/>
            </a:pPr>
            <a:r>
              <a:rPr lang="en-US" sz="2400" dirty="0">
                <a:latin typeface="Times New Roman" panose="02020603050405020304" pitchFamily="18" charset="0"/>
                <a:ea typeface="Calibri" panose="020F0502020204030204" pitchFamily="34" charset="0"/>
                <a:cs typeface="Times New Roman" panose="02020603050405020304" pitchFamily="18" charset="0"/>
              </a:rPr>
              <a:t>Reduced numbers of animals poaching;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Wingdings" panose="05000000000000000000" pitchFamily="2" charset="2"/>
              <a:buChar char="ü"/>
            </a:pPr>
            <a:r>
              <a:rPr lang="en-US" sz="2400" dirty="0">
                <a:latin typeface="Times New Roman" panose="02020603050405020304" pitchFamily="18" charset="0"/>
                <a:ea typeface="Calibri" panose="020F0502020204030204" pitchFamily="34" charset="0"/>
                <a:cs typeface="Times New Roman" panose="02020603050405020304" pitchFamily="18" charset="0"/>
              </a:rPr>
              <a:t>Improved water quality; and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Wingdings" panose="05000000000000000000" pitchFamily="2" charset="2"/>
              <a:buChar char="ü"/>
            </a:pPr>
            <a:r>
              <a:rPr lang="en-US" sz="2400" dirty="0">
                <a:latin typeface="Times New Roman" panose="02020603050405020304" pitchFamily="18" charset="0"/>
                <a:ea typeface="Calibri" panose="020F0502020204030204" pitchFamily="34" charset="0"/>
                <a:cs typeface="Times New Roman" panose="02020603050405020304" pitchFamily="18" charset="0"/>
              </a:rPr>
              <a:t>Increased funding for nature conservation and protection.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391832" y="709684"/>
            <a:ext cx="3786520" cy="6148316"/>
          </a:xfrm>
          <a:prstGeom prst="rect">
            <a:avLst/>
          </a:prstGeom>
        </p:spPr>
      </p:pic>
    </p:spTree>
    <p:extLst>
      <p:ext uri="{BB962C8B-B14F-4D97-AF65-F5344CB8AC3E}">
        <p14:creationId xmlns:p14="http://schemas.microsoft.com/office/powerpoint/2010/main" val="162745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900752" y="-5668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62581" y="717621"/>
            <a:ext cx="7689025" cy="5883662"/>
          </a:xfrm>
          <a:prstGeom prst="rect">
            <a:avLst/>
          </a:prstGeom>
        </p:spPr>
        <p:txBody>
          <a:bodyPr wrap="square">
            <a:spAutoFit/>
          </a:bodyPr>
          <a:lstStyle/>
          <a:p>
            <a:pPr marL="514350" marR="0" lvl="0" indent="-514350">
              <a:lnSpc>
                <a:spcPct val="115000"/>
              </a:lnSpc>
              <a:spcBef>
                <a:spcPts val="0"/>
              </a:spcBef>
              <a:spcAft>
                <a:spcPts val="1000"/>
              </a:spcAft>
              <a:buFont typeface="Wingdings" panose="05000000000000000000" pitchFamily="2" charset="2"/>
              <a:buChar char="q"/>
            </a:pPr>
            <a:r>
              <a:rPr lang="en-US" sz="4000" dirty="0">
                <a:ea typeface="Calibri" panose="020F0502020204030204" pitchFamily="34" charset="0"/>
                <a:cs typeface="Times New Roman" panose="02020603050405020304" pitchFamily="18" charset="0"/>
              </a:rPr>
              <a:t>When these impacts are netted off, tourism process is sustainable at any particular destination and Nigeria can’t be an exemption.</a:t>
            </a:r>
          </a:p>
          <a:p>
            <a:pPr marL="514350" marR="0" lvl="0" indent="-514350">
              <a:lnSpc>
                <a:spcPct val="115000"/>
              </a:lnSpc>
              <a:spcBef>
                <a:spcPts val="0"/>
              </a:spcBef>
              <a:spcAft>
                <a:spcPts val="1000"/>
              </a:spcAft>
              <a:buFont typeface="Wingdings" panose="05000000000000000000" pitchFamily="2" charset="2"/>
              <a:buChar char="q"/>
            </a:pPr>
            <a:r>
              <a:rPr lang="en-US" sz="4000" dirty="0">
                <a:effectLst/>
                <a:ea typeface="Calibri" panose="020F0502020204030204" pitchFamily="34" charset="0"/>
                <a:cs typeface="Times New Roman" panose="02020603050405020304" pitchFamily="18" charset="0"/>
              </a:rPr>
              <a:t>Nigeria simply need to go back to the tourism drawing board and redesign our model of tourism promotion and development.</a:t>
            </a:r>
            <a:endParaRPr lang="en-US" sz="3600" dirty="0">
              <a:effectLs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627806" y="717620"/>
            <a:ext cx="3626746" cy="6346857"/>
          </a:xfrm>
          <a:prstGeom prst="rect">
            <a:avLst/>
          </a:prstGeom>
        </p:spPr>
      </p:pic>
    </p:spTree>
    <p:extLst>
      <p:ext uri="{BB962C8B-B14F-4D97-AF65-F5344CB8AC3E}">
        <p14:creationId xmlns:p14="http://schemas.microsoft.com/office/powerpoint/2010/main" val="1560611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62580" y="3060565"/>
            <a:ext cx="11320866"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a:solidFill>
                  <a:schemeClr val="bg1"/>
                </a:solidFill>
                <a:latin typeface="Century Gothic" panose="020B0502020202020204" pitchFamily="34" charset="0"/>
              </a:rPr>
              <a:t>CONDITIONS FOR SUSTAINABLE TOURISM IN NIGERIA</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862580" y="-61087"/>
            <a:ext cx="1132942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3741555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pic>
        <p:nvPicPr>
          <p:cNvPr id="2050" name="Picture 2" descr="C:\Users\sotuk\OneDrive\Desktop\360_F_309184452_VCFGifqPM9GCd9f9WV4aL6znexFEZt7u-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93" y="-282448"/>
            <a:ext cx="14015094" cy="71404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80284" y="898555"/>
            <a:ext cx="11236656" cy="3462486"/>
          </a:xfrm>
          <a:prstGeom prst="rect">
            <a:avLst/>
          </a:prstGeom>
          <a:solidFill>
            <a:schemeClr val="bg1">
              <a:lumMod val="95000"/>
            </a:schemeClr>
          </a:solidFill>
          <a:ln w="28575">
            <a:solidFill>
              <a:schemeClr val="tx1"/>
            </a:solidFill>
          </a:ln>
        </p:spPr>
        <p:txBody>
          <a:bodyPr wrap="square">
            <a:spAutoFit/>
          </a:bodyPr>
          <a:lstStyle/>
          <a:p>
            <a:pPr algn="ctr">
              <a:lnSpc>
                <a:spcPct val="150000"/>
              </a:lnSpc>
              <a:defRPr/>
            </a:pPr>
            <a:r>
              <a:rPr lang="en-US" altLang="en-US" sz="4400" b="1" dirty="0">
                <a:solidFill>
                  <a:prstClr val="black"/>
                </a:solidFill>
                <a:effectLst>
                  <a:outerShdw blurRad="38100" dist="38100" dir="2700000" algn="tl">
                    <a:srgbClr val="000000">
                      <a:alpha val="43137"/>
                    </a:srgbClr>
                  </a:outerShdw>
                </a:effectLst>
                <a:latin typeface="Agency FB" pitchFamily="34" charset="0"/>
                <a:cs typeface="Arial" charset="0"/>
              </a:rPr>
              <a:t>“IF YOU DON’T TRAIN THEM, DON’T BLAME THEM,</a:t>
            </a:r>
          </a:p>
          <a:p>
            <a:pPr algn="ctr">
              <a:lnSpc>
                <a:spcPct val="150000"/>
              </a:lnSpc>
              <a:defRPr/>
            </a:pPr>
            <a:r>
              <a:rPr lang="en-US" altLang="en-US" sz="4400" b="1" dirty="0">
                <a:solidFill>
                  <a:prstClr val="black"/>
                </a:solidFill>
                <a:effectLst>
                  <a:outerShdw blurRad="38100" dist="38100" dir="2700000" algn="tl">
                    <a:srgbClr val="000000">
                      <a:alpha val="43137"/>
                    </a:srgbClr>
                  </a:outerShdw>
                </a:effectLst>
                <a:latin typeface="Agency FB" pitchFamily="34" charset="0"/>
                <a:cs typeface="Arial" charset="0"/>
              </a:rPr>
              <a:t>AND </a:t>
            </a:r>
          </a:p>
          <a:p>
            <a:pPr algn="ctr">
              <a:lnSpc>
                <a:spcPct val="150000"/>
              </a:lnSpc>
              <a:defRPr/>
            </a:pPr>
            <a:endParaRPr lang="en-US" altLang="en-US" sz="1400" b="1" dirty="0">
              <a:solidFill>
                <a:prstClr val="black"/>
              </a:solidFill>
              <a:effectLst>
                <a:outerShdw blurRad="38100" dist="38100" dir="2700000" algn="tl">
                  <a:srgbClr val="000000">
                    <a:alpha val="43137"/>
                  </a:srgbClr>
                </a:outerShdw>
              </a:effectLst>
              <a:latin typeface="Agency FB" pitchFamily="34" charset="0"/>
              <a:cs typeface="Arial" charset="0"/>
            </a:endParaRPr>
          </a:p>
          <a:p>
            <a:pPr algn="ctr">
              <a:lnSpc>
                <a:spcPct val="150000"/>
              </a:lnSpc>
              <a:defRPr/>
            </a:pPr>
            <a:r>
              <a:rPr lang="en-US" altLang="en-US" sz="4400" b="1" dirty="0">
                <a:solidFill>
                  <a:prstClr val="black"/>
                </a:solidFill>
                <a:effectLst>
                  <a:outerShdw blurRad="38100" dist="38100" dir="2700000" algn="tl">
                    <a:srgbClr val="000000">
                      <a:alpha val="43137"/>
                    </a:srgbClr>
                  </a:outerShdw>
                </a:effectLst>
                <a:latin typeface="Agency FB" pitchFamily="34" charset="0"/>
                <a:cs typeface="Arial" charset="0"/>
              </a:rPr>
              <a:t>IF YOU THINK TRAINING IS EXPENSIVE, TRY IGNORANCE”</a:t>
            </a:r>
            <a:endParaRPr lang="en-US" sz="4400" b="1" dirty="0">
              <a:effectLst>
                <a:outerShdw blurRad="38100" dist="38100" dir="2700000" algn="tl">
                  <a:srgbClr val="000000">
                    <a:alpha val="43137"/>
                  </a:srgbClr>
                </a:outerShdw>
              </a:effectLst>
              <a:latin typeface="Agency FB" pitchFamily="34" charset="0"/>
              <a:cs typeface="Arial" charset="0"/>
            </a:endParaRPr>
          </a:p>
        </p:txBody>
      </p:sp>
      <p:sp>
        <p:nvSpPr>
          <p:cNvPr id="9" name="TextBox 8"/>
          <p:cNvSpPr txBox="1"/>
          <p:nvPr/>
        </p:nvSpPr>
        <p:spPr>
          <a:xfrm>
            <a:off x="934876" y="13648"/>
            <a:ext cx="11257125" cy="923330"/>
          </a:xfrm>
          <a:prstGeom prst="rect">
            <a:avLst/>
          </a:prstGeom>
          <a:solidFill>
            <a:srgbClr val="00B050"/>
          </a:solidFill>
        </p:spPr>
        <p:txBody>
          <a:bodyPr wrap="square" rtlCol="0">
            <a:spAutoFit/>
          </a:bodyPr>
          <a:lstStyle/>
          <a:p>
            <a:pPr lvl="0" algn="ctr"/>
            <a:r>
              <a:rPr lang="en-US" sz="5400" b="1" dirty="0">
                <a:solidFill>
                  <a:schemeClr val="bg1"/>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2670215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5385" y="-143381"/>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1660888683"/>
              </p:ext>
            </p:extLst>
          </p:nvPr>
        </p:nvGraphicFramePr>
        <p:xfrm>
          <a:off x="990600" y="1716068"/>
          <a:ext cx="11137234" cy="5141931"/>
        </p:xfrm>
        <a:graphic>
          <a:graphicData uri="http://schemas.openxmlformats.org/drawingml/2006/table">
            <a:tbl>
              <a:tblPr firstRow="1" bandRow="1">
                <a:tableStyleId>{5940675A-B579-460E-94D1-54222C63F5DA}</a:tableStyleId>
              </a:tblPr>
              <a:tblGrid>
                <a:gridCol w="1463844">
                  <a:extLst>
                    <a:ext uri="{9D8B030D-6E8A-4147-A177-3AD203B41FA5}">
                      <a16:colId xmlns:a16="http://schemas.microsoft.com/office/drawing/2014/main" val="1611180343"/>
                    </a:ext>
                  </a:extLst>
                </a:gridCol>
                <a:gridCol w="3769895">
                  <a:extLst>
                    <a:ext uri="{9D8B030D-6E8A-4147-A177-3AD203B41FA5}">
                      <a16:colId xmlns:a16="http://schemas.microsoft.com/office/drawing/2014/main" val="1525967628"/>
                    </a:ext>
                  </a:extLst>
                </a:gridCol>
                <a:gridCol w="5903495">
                  <a:extLst>
                    <a:ext uri="{9D8B030D-6E8A-4147-A177-3AD203B41FA5}">
                      <a16:colId xmlns:a16="http://schemas.microsoft.com/office/drawing/2014/main" val="1252089844"/>
                    </a:ext>
                  </a:extLst>
                </a:gridCol>
              </a:tblGrid>
              <a:tr h="843598">
                <a:tc>
                  <a:txBody>
                    <a:bodyPr/>
                    <a:lstStyle/>
                    <a:p>
                      <a:r>
                        <a:rPr lang="en-US" sz="3600" b="1" dirty="0"/>
                        <a:t>YEAR</a:t>
                      </a:r>
                    </a:p>
                  </a:txBody>
                  <a:tcPr/>
                </a:tc>
                <a:tc>
                  <a:txBody>
                    <a:bodyPr/>
                    <a:lstStyle/>
                    <a:p>
                      <a:r>
                        <a:rPr lang="en-US" sz="3600" b="1" dirty="0"/>
                        <a:t>TOURISM ($)</a:t>
                      </a:r>
                    </a:p>
                  </a:txBody>
                  <a:tcPr/>
                </a:tc>
                <a:tc>
                  <a:txBody>
                    <a:bodyPr/>
                    <a:lstStyle/>
                    <a:p>
                      <a:pPr algn="ctr"/>
                      <a:r>
                        <a:rPr lang="en-US" sz="3600" b="1" dirty="0"/>
                        <a:t>COMMENT</a:t>
                      </a:r>
                    </a:p>
                  </a:txBody>
                  <a:tcPr/>
                </a:tc>
                <a:extLst>
                  <a:ext uri="{0D108BD9-81ED-4DB2-BD59-A6C34878D82A}">
                    <a16:rowId xmlns:a16="http://schemas.microsoft.com/office/drawing/2014/main" val="2781768769"/>
                  </a:ext>
                </a:extLst>
              </a:tr>
              <a:tr h="843598">
                <a:tc>
                  <a:txBody>
                    <a:bodyPr/>
                    <a:lstStyle/>
                    <a:p>
                      <a:pPr algn="ctr"/>
                      <a:r>
                        <a:rPr lang="en-US" sz="3600" dirty="0"/>
                        <a:t>2020</a:t>
                      </a:r>
                    </a:p>
                  </a:txBody>
                  <a:tcPr/>
                </a:tc>
                <a:tc>
                  <a:txBody>
                    <a:bodyPr/>
                    <a:lstStyle/>
                    <a:p>
                      <a:pPr algn="l"/>
                      <a:r>
                        <a:rPr kumimoji="0" lang="en-US" sz="3600" b="1" i="0" u="none" strike="noStrike" kern="1200" cap="none" spc="0" normalizeH="0" baseline="0" noProof="0" dirty="0">
                          <a:ln>
                            <a:noFill/>
                          </a:ln>
                          <a:solidFill>
                            <a:srgbClr val="444444"/>
                          </a:solidFill>
                          <a:effectLst/>
                          <a:uLnTx/>
                          <a:uFillTx/>
                          <a:latin typeface="Roboto"/>
                          <a:ea typeface="+mn-ea"/>
                          <a:cs typeface="+mn-cs"/>
                        </a:rPr>
                        <a:t>321,000,000.00,</a:t>
                      </a:r>
                      <a:endParaRPr lang="en-US" sz="3600" b="1" dirty="0"/>
                    </a:p>
                  </a:txBody>
                  <a:tcPr/>
                </a:tc>
                <a:tc>
                  <a:txBody>
                    <a:bodyPr/>
                    <a:lstStyle/>
                    <a:p>
                      <a:r>
                        <a:rPr lang="en-US" sz="3600" b="1" i="0" dirty="0">
                          <a:solidFill>
                            <a:srgbClr val="444444"/>
                          </a:solidFill>
                          <a:effectLst/>
                          <a:latin typeface="Roboto"/>
                        </a:rPr>
                        <a:t>78.18% decline</a:t>
                      </a:r>
                      <a:r>
                        <a:rPr lang="en-US" sz="3600" b="0" i="0" dirty="0">
                          <a:solidFill>
                            <a:srgbClr val="444444"/>
                          </a:solidFill>
                          <a:effectLst/>
                          <a:latin typeface="Roboto"/>
                        </a:rPr>
                        <a:t> from 2019</a:t>
                      </a:r>
                      <a:endParaRPr lang="en-US" sz="3600" dirty="0"/>
                    </a:p>
                  </a:txBody>
                  <a:tcPr/>
                </a:tc>
                <a:extLst>
                  <a:ext uri="{0D108BD9-81ED-4DB2-BD59-A6C34878D82A}">
                    <a16:rowId xmlns:a16="http://schemas.microsoft.com/office/drawing/2014/main" val="840113550"/>
                  </a:ext>
                </a:extLst>
              </a:tr>
              <a:tr h="843598">
                <a:tc>
                  <a:txBody>
                    <a:bodyPr/>
                    <a:lstStyle/>
                    <a:p>
                      <a:pPr algn="ctr"/>
                      <a:r>
                        <a:rPr lang="en-US" sz="3600" dirty="0"/>
                        <a:t>2019</a:t>
                      </a:r>
                    </a:p>
                  </a:txBody>
                  <a:tcPr/>
                </a:tc>
                <a:tc>
                  <a:txBody>
                    <a:bodyPr/>
                    <a:lstStyle/>
                    <a:p>
                      <a:pPr algn="l"/>
                      <a:r>
                        <a:rPr kumimoji="0" lang="en-US" sz="3600" b="1" i="0" u="none" strike="noStrike" kern="1200" cap="none" spc="0" normalizeH="0" baseline="0" noProof="0" dirty="0">
                          <a:ln>
                            <a:noFill/>
                          </a:ln>
                          <a:solidFill>
                            <a:srgbClr val="444444"/>
                          </a:solidFill>
                          <a:effectLst/>
                          <a:uLnTx/>
                          <a:uFillTx/>
                          <a:latin typeface="Roboto"/>
                          <a:ea typeface="+mn-ea"/>
                          <a:cs typeface="+mn-cs"/>
                        </a:rPr>
                        <a:t>1,471,000,000.00</a:t>
                      </a:r>
                      <a:endParaRPr lang="en-US" sz="3600" b="1" dirty="0"/>
                    </a:p>
                  </a:txBody>
                  <a:tcPr/>
                </a:tc>
                <a:tc>
                  <a:txBody>
                    <a:bodyPr/>
                    <a:lstStyle/>
                    <a:p>
                      <a:r>
                        <a:rPr lang="en-US" sz="3600" b="1" i="0" dirty="0">
                          <a:solidFill>
                            <a:srgbClr val="444444"/>
                          </a:solidFill>
                          <a:effectLst/>
                          <a:latin typeface="Roboto"/>
                        </a:rPr>
                        <a:t>25.59% decline</a:t>
                      </a:r>
                      <a:r>
                        <a:rPr lang="en-US" sz="3600" b="0" i="0" dirty="0">
                          <a:solidFill>
                            <a:srgbClr val="444444"/>
                          </a:solidFill>
                          <a:effectLst/>
                          <a:latin typeface="Roboto"/>
                        </a:rPr>
                        <a:t> from 2018</a:t>
                      </a:r>
                      <a:endParaRPr lang="en-US" sz="3600" dirty="0"/>
                    </a:p>
                  </a:txBody>
                  <a:tcPr/>
                </a:tc>
                <a:extLst>
                  <a:ext uri="{0D108BD9-81ED-4DB2-BD59-A6C34878D82A}">
                    <a16:rowId xmlns:a16="http://schemas.microsoft.com/office/drawing/2014/main" val="1583491224"/>
                  </a:ext>
                </a:extLst>
              </a:tr>
              <a:tr h="843598">
                <a:tc>
                  <a:txBody>
                    <a:bodyPr/>
                    <a:lstStyle/>
                    <a:p>
                      <a:pPr algn="ctr"/>
                      <a:r>
                        <a:rPr lang="en-US" sz="3600" dirty="0"/>
                        <a:t>2018</a:t>
                      </a:r>
                    </a:p>
                  </a:txBody>
                  <a:tcPr/>
                </a:tc>
                <a:tc>
                  <a:txBody>
                    <a:bodyPr/>
                    <a:lstStyle/>
                    <a:p>
                      <a:pPr algn="l"/>
                      <a:r>
                        <a:rPr kumimoji="0" lang="en-US" sz="3600" b="1" i="0" u="none" strike="noStrike" kern="1200" cap="none" spc="0" normalizeH="0" baseline="0" noProof="0" dirty="0">
                          <a:ln>
                            <a:noFill/>
                          </a:ln>
                          <a:solidFill>
                            <a:srgbClr val="444444"/>
                          </a:solidFill>
                          <a:effectLst/>
                          <a:uLnTx/>
                          <a:uFillTx/>
                          <a:latin typeface="Roboto"/>
                          <a:ea typeface="+mn-ea"/>
                          <a:cs typeface="+mn-cs"/>
                        </a:rPr>
                        <a:t>1,977,000,000.00</a:t>
                      </a:r>
                      <a:endParaRPr lang="en-US" sz="3600" b="1" dirty="0"/>
                    </a:p>
                  </a:txBody>
                  <a:tcPr/>
                </a:tc>
                <a:tc>
                  <a:txBody>
                    <a:bodyPr/>
                    <a:lstStyle/>
                    <a:p>
                      <a:r>
                        <a:rPr lang="en-US" sz="3600" b="1" i="0" dirty="0">
                          <a:solidFill>
                            <a:srgbClr val="444444"/>
                          </a:solidFill>
                          <a:effectLst/>
                          <a:latin typeface="Roboto"/>
                        </a:rPr>
                        <a:t>24.4% decline</a:t>
                      </a:r>
                      <a:r>
                        <a:rPr lang="en-US" sz="3600" b="0" i="0" dirty="0">
                          <a:solidFill>
                            <a:srgbClr val="444444"/>
                          </a:solidFill>
                          <a:effectLst/>
                          <a:latin typeface="Roboto"/>
                        </a:rPr>
                        <a:t> from 2017</a:t>
                      </a:r>
                      <a:endParaRPr lang="en-US" sz="3600" dirty="0"/>
                    </a:p>
                  </a:txBody>
                  <a:tcPr/>
                </a:tc>
                <a:extLst>
                  <a:ext uri="{0D108BD9-81ED-4DB2-BD59-A6C34878D82A}">
                    <a16:rowId xmlns:a16="http://schemas.microsoft.com/office/drawing/2014/main" val="2523130504"/>
                  </a:ext>
                </a:extLst>
              </a:tr>
              <a:tr h="843598">
                <a:tc>
                  <a:txBody>
                    <a:bodyPr/>
                    <a:lstStyle/>
                    <a:p>
                      <a:pPr algn="ctr"/>
                      <a:r>
                        <a:rPr lang="en-US" sz="3600" dirty="0"/>
                        <a:t>2017</a:t>
                      </a:r>
                    </a:p>
                  </a:txBody>
                  <a:tcPr/>
                </a:tc>
                <a:tc>
                  <a:txBody>
                    <a:bodyPr/>
                    <a:lstStyle/>
                    <a:p>
                      <a:pPr algn="l"/>
                      <a:r>
                        <a:rPr kumimoji="0" lang="en-US" sz="3600" b="1" i="0" u="none" strike="noStrike" kern="1200" cap="none" spc="0" normalizeH="0" baseline="0" noProof="0" dirty="0">
                          <a:ln>
                            <a:noFill/>
                          </a:ln>
                          <a:solidFill>
                            <a:srgbClr val="444444"/>
                          </a:solidFill>
                          <a:effectLst/>
                          <a:uLnTx/>
                          <a:uFillTx/>
                          <a:latin typeface="Roboto"/>
                          <a:ea typeface="+mn-ea"/>
                          <a:cs typeface="+mn-cs"/>
                        </a:rPr>
                        <a:t>2,615,000,000.00 </a:t>
                      </a:r>
                      <a:endParaRPr lang="en-US" sz="3600" b="1" dirty="0"/>
                    </a:p>
                  </a:txBody>
                  <a:tcPr/>
                </a:tc>
                <a:tc>
                  <a:txBody>
                    <a:bodyPr/>
                    <a:lstStyle/>
                    <a:p>
                      <a:r>
                        <a:rPr lang="en-US" sz="3200" b="1" i="0" dirty="0">
                          <a:solidFill>
                            <a:srgbClr val="444444"/>
                          </a:solidFill>
                          <a:effectLst/>
                          <a:latin typeface="Roboto"/>
                        </a:rPr>
                        <a:t>140.35% increase</a:t>
                      </a:r>
                      <a:r>
                        <a:rPr lang="en-US" sz="3200" b="0" i="0" dirty="0">
                          <a:solidFill>
                            <a:srgbClr val="444444"/>
                          </a:solidFill>
                          <a:effectLst/>
                          <a:latin typeface="Roboto"/>
                        </a:rPr>
                        <a:t> from 2016.</a:t>
                      </a:r>
                      <a:endParaRPr lang="en-US" sz="3200" dirty="0"/>
                    </a:p>
                  </a:txBody>
                  <a:tcPr/>
                </a:tc>
                <a:extLst>
                  <a:ext uri="{0D108BD9-81ED-4DB2-BD59-A6C34878D82A}">
                    <a16:rowId xmlns:a16="http://schemas.microsoft.com/office/drawing/2014/main" val="280610210"/>
                  </a:ext>
                </a:extLst>
              </a:tr>
              <a:tr h="923941">
                <a:tc>
                  <a:txBody>
                    <a:bodyPr/>
                    <a:lstStyle/>
                    <a:p>
                      <a:pPr algn="ctr"/>
                      <a:r>
                        <a:rPr lang="en-US" sz="3600" dirty="0"/>
                        <a:t>2016</a:t>
                      </a:r>
                    </a:p>
                  </a:txBody>
                  <a:tcPr/>
                </a:tc>
                <a:tc>
                  <a:txBody>
                    <a:bodyPr/>
                    <a:lstStyle/>
                    <a:p>
                      <a:pPr algn="l"/>
                      <a:r>
                        <a:rPr lang="en-US" sz="3600" b="1" dirty="0"/>
                        <a:t>1,863,199,145.00</a:t>
                      </a:r>
                    </a:p>
                  </a:txBody>
                  <a:tcPr/>
                </a:tc>
                <a:tc>
                  <a:txBody>
                    <a:bodyPr/>
                    <a:lstStyle/>
                    <a:p>
                      <a:r>
                        <a:rPr lang="en-US" sz="4000" b="1" dirty="0"/>
                        <a:t>24.74%</a:t>
                      </a:r>
                      <a:r>
                        <a:rPr lang="en-US" sz="4000" b="1" baseline="0" dirty="0"/>
                        <a:t> increase</a:t>
                      </a:r>
                      <a:r>
                        <a:rPr lang="en-US" sz="4000" baseline="0" dirty="0"/>
                        <a:t> from 2015</a:t>
                      </a:r>
                      <a:endParaRPr lang="en-US" sz="4000" dirty="0"/>
                    </a:p>
                  </a:txBody>
                  <a:tcPr/>
                </a:tc>
                <a:extLst>
                  <a:ext uri="{0D108BD9-81ED-4DB2-BD59-A6C34878D82A}">
                    <a16:rowId xmlns:a16="http://schemas.microsoft.com/office/drawing/2014/main" val="2219749267"/>
                  </a:ext>
                </a:extLst>
              </a:tr>
            </a:tbl>
          </a:graphicData>
        </a:graphic>
      </p:graphicFrame>
      <p:sp>
        <p:nvSpPr>
          <p:cNvPr id="7" name="TextBox 6"/>
          <p:cNvSpPr txBox="1"/>
          <p:nvPr/>
        </p:nvSpPr>
        <p:spPr>
          <a:xfrm>
            <a:off x="1014584" y="816301"/>
            <a:ext cx="11145554" cy="646331"/>
          </a:xfrm>
          <a:prstGeom prst="rect">
            <a:avLst/>
          </a:prstGeom>
          <a:noFill/>
        </p:spPr>
        <p:txBody>
          <a:bodyPr wrap="square" rtlCol="0">
            <a:spAutoFit/>
          </a:bodyPr>
          <a:lstStyle/>
          <a:p>
            <a:pPr>
              <a:buFont typeface="Wingdings" panose="05000000000000000000" pitchFamily="2" charset="2"/>
              <a:buChar char="q"/>
            </a:pPr>
            <a:r>
              <a:rPr lang="en-US" sz="3600" dirty="0"/>
              <a:t> 	</a:t>
            </a:r>
            <a:r>
              <a:rPr lang="en-US" sz="3200" b="1" dirty="0"/>
              <a:t>INTERNATIONAL Tourism Revenue in Nigeria 2016 - 2020</a:t>
            </a:r>
          </a:p>
        </p:txBody>
      </p:sp>
    </p:spTree>
    <p:extLst>
      <p:ext uri="{BB962C8B-B14F-4D97-AF65-F5344CB8AC3E}">
        <p14:creationId xmlns:p14="http://schemas.microsoft.com/office/powerpoint/2010/main" val="2558903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5385" y="-143381"/>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3338909788"/>
              </p:ext>
            </p:extLst>
          </p:nvPr>
        </p:nvGraphicFramePr>
        <p:xfrm>
          <a:off x="963651" y="740879"/>
          <a:ext cx="11110338" cy="5660160"/>
        </p:xfrm>
        <a:graphic>
          <a:graphicData uri="http://schemas.openxmlformats.org/drawingml/2006/table">
            <a:tbl>
              <a:tblPr/>
              <a:tblGrid>
                <a:gridCol w="3703446">
                  <a:extLst>
                    <a:ext uri="{9D8B030D-6E8A-4147-A177-3AD203B41FA5}">
                      <a16:colId xmlns:a16="http://schemas.microsoft.com/office/drawing/2014/main" val="419051266"/>
                    </a:ext>
                  </a:extLst>
                </a:gridCol>
                <a:gridCol w="3703446">
                  <a:extLst>
                    <a:ext uri="{9D8B030D-6E8A-4147-A177-3AD203B41FA5}">
                      <a16:colId xmlns:a16="http://schemas.microsoft.com/office/drawing/2014/main" val="4152249347"/>
                    </a:ext>
                  </a:extLst>
                </a:gridCol>
                <a:gridCol w="3703446">
                  <a:extLst>
                    <a:ext uri="{9D8B030D-6E8A-4147-A177-3AD203B41FA5}">
                      <a16:colId xmlns:a16="http://schemas.microsoft.com/office/drawing/2014/main" val="1618275022"/>
                    </a:ext>
                  </a:extLst>
                </a:gridCol>
              </a:tblGrid>
              <a:tr h="532471">
                <a:tc gridSpan="3">
                  <a:txBody>
                    <a:bodyPr/>
                    <a:lstStyle/>
                    <a:p>
                      <a:pPr algn="ctr" fontAlgn="b"/>
                      <a:r>
                        <a:rPr lang="en-US" sz="4400" b="1" dirty="0">
                          <a:effectLst/>
                        </a:rPr>
                        <a:t>Nigeria Tourism Statistics - Historical Data</a:t>
                      </a:r>
                    </a:p>
                  </a:txBody>
                  <a:tcPr marL="76200" marR="76200" marT="76200" marB="7620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E03B69"/>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5693176"/>
                  </a:ext>
                </a:extLst>
              </a:tr>
              <a:tr h="532471">
                <a:tc>
                  <a:txBody>
                    <a:bodyPr/>
                    <a:lstStyle/>
                    <a:p>
                      <a:pPr algn="ctr" fontAlgn="b"/>
                      <a:r>
                        <a:rPr lang="en-US" sz="3600" b="1" dirty="0">
                          <a:effectLst/>
                        </a:rPr>
                        <a:t>Year</a:t>
                      </a:r>
                    </a:p>
                  </a:txBody>
                  <a:tcPr marL="76200" marR="76200" marT="76200" marB="7620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b"/>
                      <a:r>
                        <a:rPr lang="en-US" sz="3600" b="1" dirty="0">
                          <a:effectLst/>
                        </a:rPr>
                        <a:t>Spending ($)</a:t>
                      </a:r>
                    </a:p>
                  </a:txBody>
                  <a:tcPr marL="76200" marR="76200" marT="76200" marB="7620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b"/>
                      <a:r>
                        <a:rPr lang="en-US" sz="3600" b="1" dirty="0">
                          <a:effectLst/>
                        </a:rPr>
                        <a:t>% of Exports</a:t>
                      </a:r>
                    </a:p>
                  </a:txBody>
                  <a:tcPr marL="76200" marR="76200" marT="76200" marB="7620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86637058"/>
                  </a:ext>
                </a:extLst>
              </a:tr>
              <a:tr h="827232">
                <a:tc>
                  <a:txBody>
                    <a:bodyPr/>
                    <a:lstStyle/>
                    <a:p>
                      <a:pPr algn="ctr" fontAlgn="ctr"/>
                      <a:r>
                        <a:rPr lang="en-US" sz="3600">
                          <a:effectLst/>
                        </a:rPr>
                        <a:t>2020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3600">
                          <a:effectLst/>
                        </a:rPr>
                        <a:t>321,000,000.00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3600">
                          <a:effectLst/>
                        </a:rPr>
                        <a:t>0.80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592716481"/>
                  </a:ext>
                </a:extLst>
              </a:tr>
              <a:tr h="827232">
                <a:tc>
                  <a:txBody>
                    <a:bodyPr/>
                    <a:lstStyle/>
                    <a:p>
                      <a:pPr algn="ctr" fontAlgn="ctr"/>
                      <a:r>
                        <a:rPr lang="en-US" sz="3600">
                          <a:effectLst/>
                        </a:rPr>
                        <a:t>2019</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ctr"/>
                      <a:r>
                        <a:rPr lang="en-US" sz="3600">
                          <a:effectLst/>
                        </a:rPr>
                        <a:t>1,471,000,000.00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ctr"/>
                      <a:r>
                        <a:rPr lang="en-US" sz="3600" dirty="0">
                          <a:effectLst/>
                        </a:rPr>
                        <a:t>2.10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99822217"/>
                  </a:ext>
                </a:extLst>
              </a:tr>
              <a:tr h="827232">
                <a:tc>
                  <a:txBody>
                    <a:bodyPr/>
                    <a:lstStyle/>
                    <a:p>
                      <a:pPr algn="ctr" fontAlgn="ctr"/>
                      <a:r>
                        <a:rPr lang="en-US" sz="3600">
                          <a:effectLst/>
                        </a:rPr>
                        <a:t>2018</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3600">
                          <a:effectLst/>
                        </a:rPr>
                        <a:t>1,977,000,000.00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3600" dirty="0">
                          <a:effectLst/>
                        </a:rPr>
                        <a:t>2.99</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601446548"/>
                  </a:ext>
                </a:extLst>
              </a:tr>
              <a:tr h="827232">
                <a:tc>
                  <a:txBody>
                    <a:bodyPr/>
                    <a:lstStyle/>
                    <a:p>
                      <a:pPr algn="ctr" fontAlgn="ctr"/>
                      <a:r>
                        <a:rPr lang="en-US" sz="3600">
                          <a:effectLst/>
                        </a:rPr>
                        <a:t>2017</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ctr"/>
                      <a:r>
                        <a:rPr lang="en-US" sz="3600">
                          <a:effectLst/>
                        </a:rPr>
                        <a:t>2,615,000,000.00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ctr"/>
                      <a:r>
                        <a:rPr lang="en-US" sz="3600" dirty="0">
                          <a:effectLst/>
                        </a:rPr>
                        <a:t>5.14</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518569134"/>
                  </a:ext>
                </a:extLst>
              </a:tr>
              <a:tr h="827232">
                <a:tc>
                  <a:txBody>
                    <a:bodyPr/>
                    <a:lstStyle/>
                    <a:p>
                      <a:pPr algn="ctr" fontAlgn="ctr"/>
                      <a:r>
                        <a:rPr lang="en-US" sz="3600">
                          <a:effectLst/>
                        </a:rPr>
                        <a:t>2016</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3600">
                          <a:effectLst/>
                        </a:rPr>
                        <a:t>1,088,000,000.00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3600" dirty="0">
                          <a:effectLst/>
                        </a:rPr>
                        <a:t>2.83</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85410103"/>
                  </a:ext>
                </a:extLst>
              </a:tr>
            </a:tbl>
          </a:graphicData>
        </a:graphic>
      </p:graphicFrame>
    </p:spTree>
    <p:extLst>
      <p:ext uri="{BB962C8B-B14F-4D97-AF65-F5344CB8AC3E}">
        <p14:creationId xmlns:p14="http://schemas.microsoft.com/office/powerpoint/2010/main" val="3027373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5385" y="-143381"/>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746416600"/>
              </p:ext>
            </p:extLst>
          </p:nvPr>
        </p:nvGraphicFramePr>
        <p:xfrm>
          <a:off x="1020694" y="709684"/>
          <a:ext cx="11110340" cy="6088380"/>
        </p:xfrm>
        <a:graphic>
          <a:graphicData uri="http://schemas.openxmlformats.org/drawingml/2006/table">
            <a:tbl>
              <a:tblPr/>
              <a:tblGrid>
                <a:gridCol w="4062665">
                  <a:extLst>
                    <a:ext uri="{9D8B030D-6E8A-4147-A177-3AD203B41FA5}">
                      <a16:colId xmlns:a16="http://schemas.microsoft.com/office/drawing/2014/main" val="2043634780"/>
                    </a:ext>
                  </a:extLst>
                </a:gridCol>
                <a:gridCol w="7047675">
                  <a:extLst>
                    <a:ext uri="{9D8B030D-6E8A-4147-A177-3AD203B41FA5}">
                      <a16:colId xmlns:a16="http://schemas.microsoft.com/office/drawing/2014/main" val="2128959713"/>
                    </a:ext>
                  </a:extLst>
                </a:gridCol>
              </a:tblGrid>
              <a:tr h="872054">
                <a:tc gridSpan="2">
                  <a:txBody>
                    <a:bodyPr/>
                    <a:lstStyle/>
                    <a:p>
                      <a:pPr algn="ctr" fontAlgn="b"/>
                      <a:r>
                        <a:rPr lang="en-US" sz="5400" dirty="0">
                          <a:effectLst/>
                        </a:rPr>
                        <a:t>Similar Country Ranking (2020)</a:t>
                      </a:r>
                    </a:p>
                  </a:txBody>
                  <a:tcPr marL="76200" marR="76200" marT="76200" marB="7620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6034EF"/>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35899470"/>
                  </a:ext>
                </a:extLst>
              </a:tr>
              <a:tr h="872054">
                <a:tc>
                  <a:txBody>
                    <a:bodyPr/>
                    <a:lstStyle/>
                    <a:p>
                      <a:pPr algn="ctr" fontAlgn="b"/>
                      <a:r>
                        <a:rPr lang="en-US" sz="4800" dirty="0">
                          <a:effectLst/>
                        </a:rPr>
                        <a:t>Country Name</a:t>
                      </a:r>
                    </a:p>
                  </a:txBody>
                  <a:tcPr marL="76200" marR="76200" marT="76200" marB="7620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b"/>
                      <a:r>
                        <a:rPr lang="en-US" sz="4800" dirty="0">
                          <a:effectLst/>
                        </a:rPr>
                        <a:t>Spending  ($)</a:t>
                      </a:r>
                    </a:p>
                  </a:txBody>
                  <a:tcPr marL="76200" marR="76200" marT="76200" marB="76200"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775512594"/>
                  </a:ext>
                </a:extLst>
              </a:tr>
              <a:tr h="794192">
                <a:tc>
                  <a:txBody>
                    <a:bodyPr/>
                    <a:lstStyle/>
                    <a:p>
                      <a:pPr algn="l" fontAlgn="ctr"/>
                      <a:r>
                        <a:rPr lang="en-US" sz="4800" u="none" strike="noStrike" dirty="0">
                          <a:solidFill>
                            <a:schemeClr val="tx1"/>
                          </a:solidFill>
                          <a:effectLst/>
                          <a:hlinkClick r:id="rId4"/>
                        </a:rPr>
                        <a:t>Egypt</a:t>
                      </a:r>
                      <a:endParaRPr lang="en-US" sz="4800" dirty="0">
                        <a:solidFill>
                          <a:schemeClr val="tx1"/>
                        </a:solidFill>
                        <a:effectLst/>
                      </a:endParaRP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ctr"/>
                      <a:r>
                        <a:rPr lang="en-US" sz="4800" dirty="0">
                          <a:solidFill>
                            <a:schemeClr val="tx1"/>
                          </a:solidFill>
                          <a:effectLst/>
                        </a:rPr>
                        <a:t>4,874,000,000.00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07868908"/>
                  </a:ext>
                </a:extLst>
              </a:tr>
              <a:tr h="794192">
                <a:tc>
                  <a:txBody>
                    <a:bodyPr/>
                    <a:lstStyle/>
                    <a:p>
                      <a:pPr algn="l" fontAlgn="ctr"/>
                      <a:r>
                        <a:rPr lang="en-US" sz="4800" u="none" strike="noStrike" dirty="0">
                          <a:solidFill>
                            <a:schemeClr val="tx1"/>
                          </a:solidFill>
                          <a:effectLst/>
                          <a:hlinkClick r:id="rId5"/>
                        </a:rPr>
                        <a:t>Morocco</a:t>
                      </a:r>
                      <a:endParaRPr lang="en-US" sz="4800" dirty="0">
                        <a:solidFill>
                          <a:schemeClr val="tx1"/>
                        </a:solidFill>
                        <a:effectLst/>
                      </a:endParaRP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4800" dirty="0">
                          <a:solidFill>
                            <a:schemeClr val="tx1"/>
                          </a:solidFill>
                          <a:effectLst/>
                        </a:rPr>
                        <a:t>4,514,000,000.00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198730302"/>
                  </a:ext>
                </a:extLst>
              </a:tr>
              <a:tr h="794192">
                <a:tc>
                  <a:txBody>
                    <a:bodyPr/>
                    <a:lstStyle/>
                    <a:p>
                      <a:pPr algn="l" fontAlgn="ctr"/>
                      <a:r>
                        <a:rPr lang="en-US" sz="4800" u="sng" dirty="0">
                          <a:solidFill>
                            <a:schemeClr val="tx1"/>
                          </a:solidFill>
                          <a:effectLst/>
                          <a:hlinkClick r:id="rId6"/>
                        </a:rPr>
                        <a:t>Tunisia</a:t>
                      </a:r>
                      <a:endParaRPr lang="en-US" sz="4800" dirty="0">
                        <a:solidFill>
                          <a:schemeClr val="tx1"/>
                        </a:solidFill>
                        <a:effectLst/>
                      </a:endParaRP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4800" dirty="0">
                          <a:solidFill>
                            <a:schemeClr val="tx1"/>
                          </a:solidFill>
                          <a:effectLst/>
                        </a:rPr>
                        <a:t>1,007,000,000.00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166263247"/>
                  </a:ext>
                </a:extLst>
              </a:tr>
              <a:tr h="794192">
                <a:tc>
                  <a:txBody>
                    <a:bodyPr/>
                    <a:lstStyle/>
                    <a:p>
                      <a:pPr algn="l" fontAlgn="ctr"/>
                      <a:r>
                        <a:rPr lang="en-US" sz="4800" b="0" u="none" strike="noStrike" dirty="0">
                          <a:solidFill>
                            <a:schemeClr val="tx1"/>
                          </a:solidFill>
                          <a:effectLst/>
                          <a:hlinkClick r:id="rId7"/>
                        </a:rPr>
                        <a:t>Cameroon</a:t>
                      </a:r>
                      <a:endParaRPr lang="en-US" sz="4800" b="0" dirty="0">
                        <a:solidFill>
                          <a:schemeClr val="tx1"/>
                        </a:solidFill>
                        <a:effectLst/>
                      </a:endParaRP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4800" b="0" dirty="0">
                          <a:solidFill>
                            <a:schemeClr val="tx1"/>
                          </a:solidFill>
                          <a:effectLst/>
                        </a:rPr>
                        <a:t>437,000,000.00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505070881"/>
                  </a:ext>
                </a:extLst>
              </a:tr>
              <a:tr h="794192">
                <a:tc>
                  <a:txBody>
                    <a:bodyPr/>
                    <a:lstStyle/>
                    <a:p>
                      <a:pPr algn="l" fontAlgn="ctr"/>
                      <a:r>
                        <a:rPr lang="en-US" sz="4800" u="none" strike="noStrike" dirty="0">
                          <a:solidFill>
                            <a:srgbClr val="FF0000"/>
                          </a:solidFill>
                          <a:effectLst/>
                          <a:hlinkClick r:id="rId8"/>
                        </a:rPr>
                        <a:t>Nigeria</a:t>
                      </a:r>
                      <a:endParaRPr lang="en-US" sz="4800" dirty="0">
                        <a:solidFill>
                          <a:srgbClr val="FF0000"/>
                        </a:solidFill>
                        <a:effectLst/>
                      </a:endParaRP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en-US" sz="4800" dirty="0">
                          <a:solidFill>
                            <a:srgbClr val="FF0000"/>
                          </a:solidFill>
                          <a:effectLst/>
                        </a:rPr>
                        <a:t>321,000,000.00</a:t>
                      </a:r>
                    </a:p>
                  </a:txBody>
                  <a:tcPr marL="57150" marR="57150" marT="57150" marB="5715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171972287"/>
                  </a:ext>
                </a:extLst>
              </a:tr>
            </a:tbl>
          </a:graphicData>
        </a:graphic>
      </p:graphicFrame>
    </p:spTree>
    <p:extLst>
      <p:ext uri="{BB962C8B-B14F-4D97-AF65-F5344CB8AC3E}">
        <p14:creationId xmlns:p14="http://schemas.microsoft.com/office/powerpoint/2010/main" val="3043928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5385" y="-143381"/>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14400" y="787886"/>
            <a:ext cx="8377951" cy="5967788"/>
          </a:xfrm>
          <a:prstGeom prst="rect">
            <a:avLst/>
          </a:prstGeom>
        </p:spPr>
        <p:txBody>
          <a:bodyPr wrap="square">
            <a:spAutoFit/>
          </a:bodyPr>
          <a:lstStyle/>
          <a:p>
            <a:pPr marL="457200" marR="0" lvl="0" indent="-457200">
              <a:lnSpc>
                <a:spcPct val="115000"/>
              </a:lnSpc>
              <a:spcBef>
                <a:spcPts val="0"/>
              </a:spcBef>
              <a:spcAft>
                <a:spcPts val="0"/>
              </a:spcAft>
              <a:buFont typeface="Wingdings" panose="05000000000000000000" pitchFamily="2" charset="2"/>
              <a:buChar char="q"/>
            </a:pPr>
            <a:r>
              <a:rPr lang="en-US" sz="4000" b="1" dirty="0">
                <a:ea typeface="Calibri" panose="020F0502020204030204" pitchFamily="34" charset="0"/>
                <a:cs typeface="Times New Roman" panose="02020603050405020304" pitchFamily="18" charset="0"/>
              </a:rPr>
              <a:t>So, what must we do in Nigeria to improve tourism performance?	</a:t>
            </a:r>
          </a:p>
          <a:p>
            <a:pPr marL="800100" lvl="1" indent="-342900">
              <a:lnSpc>
                <a:spcPct val="115000"/>
              </a:lnSpc>
              <a:buFont typeface="+mj-lt"/>
              <a:buAutoNum type="arabicPeriod"/>
            </a:pPr>
            <a:r>
              <a:rPr lang="en-US" sz="3600" dirty="0">
                <a:ea typeface="Calibri" panose="020F0502020204030204" pitchFamily="34" charset="0"/>
                <a:cs typeface="Times New Roman" panose="02020603050405020304" pitchFamily="18" charset="0"/>
              </a:rPr>
              <a:t> 	Sufficient leisure time – Nigerians are 	too busy to have adequate leisure time 	which reduces domestic tourism.</a:t>
            </a:r>
          </a:p>
          <a:p>
            <a:pPr marL="800100" lvl="1" indent="-342900">
              <a:lnSpc>
                <a:spcPct val="115000"/>
              </a:lnSpc>
              <a:buFont typeface="+mj-lt"/>
              <a:buAutoNum type="arabicPeriod"/>
            </a:pPr>
            <a:r>
              <a:rPr lang="en-US" sz="3600" dirty="0">
                <a:ea typeface="Calibri" panose="020F0502020204030204" pitchFamily="34" charset="0"/>
                <a:cs typeface="Times New Roman" panose="02020603050405020304" pitchFamily="18" charset="0"/>
              </a:rPr>
              <a:t> 	Sufficient earnings to be able to spend 	money on holiday.</a:t>
            </a:r>
          </a:p>
          <a:p>
            <a:pPr marL="800100" lvl="1" indent="-342900">
              <a:lnSpc>
                <a:spcPct val="115000"/>
              </a:lnSpc>
              <a:buFont typeface="+mj-lt"/>
              <a:buAutoNum type="arabicPeriod"/>
            </a:pPr>
            <a:r>
              <a:rPr lang="en-US" sz="3600" dirty="0">
                <a:ea typeface="Calibri" panose="020F0502020204030204" pitchFamily="34" charset="0"/>
                <a:cs typeface="Times New Roman" panose="02020603050405020304" pitchFamily="18" charset="0"/>
              </a:rPr>
              <a:t> 	Cheap and easy means of 	transportation,</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292351" y="685561"/>
            <a:ext cx="2883648" cy="2972040"/>
          </a:xfrm>
          <a:prstGeom prst="rect">
            <a:avLst/>
          </a:prstGeom>
        </p:spPr>
      </p:pic>
      <p:pic>
        <p:nvPicPr>
          <p:cNvPr id="7" name="Picture 6"/>
          <p:cNvPicPr>
            <a:picLocks noChangeAspect="1"/>
          </p:cNvPicPr>
          <p:nvPr/>
        </p:nvPicPr>
        <p:blipFill>
          <a:blip r:embed="rId5"/>
          <a:stretch>
            <a:fillRect/>
          </a:stretch>
        </p:blipFill>
        <p:spPr>
          <a:xfrm>
            <a:off x="9292351" y="3665538"/>
            <a:ext cx="2883648" cy="3145080"/>
          </a:xfrm>
          <a:prstGeom prst="rect">
            <a:avLst/>
          </a:prstGeom>
        </p:spPr>
      </p:pic>
    </p:spTree>
    <p:extLst>
      <p:ext uri="{BB962C8B-B14F-4D97-AF65-F5344CB8AC3E}">
        <p14:creationId xmlns:p14="http://schemas.microsoft.com/office/powerpoint/2010/main" val="1092913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5385" y="-143381"/>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25346" y="525018"/>
            <a:ext cx="8663208" cy="6463308"/>
          </a:xfrm>
          <a:prstGeom prst="rect">
            <a:avLst/>
          </a:prstGeom>
        </p:spPr>
        <p:txBody>
          <a:bodyPr wrap="square">
            <a:spAutoFit/>
          </a:bodyPr>
          <a:lstStyle/>
          <a:p>
            <a:pPr marL="742950" marR="0" lvl="0" indent="-742950">
              <a:lnSpc>
                <a:spcPct val="115000"/>
              </a:lnSpc>
              <a:spcBef>
                <a:spcPts val="0"/>
              </a:spcBef>
              <a:spcAft>
                <a:spcPts val="0"/>
              </a:spcAft>
              <a:buFont typeface="+mj-lt"/>
              <a:buAutoNum type="arabicPeriod" startAt="4"/>
            </a:pPr>
            <a:r>
              <a:rPr lang="en-US" sz="3600" dirty="0">
                <a:ea typeface="Calibri" panose="020F0502020204030204" pitchFamily="34" charset="0"/>
                <a:cs typeface="Times New Roman" panose="02020603050405020304" pitchFamily="18" charset="0"/>
              </a:rPr>
              <a:t>	Increase Commercial organizations 	producing and marketing tourism 	products.</a:t>
            </a:r>
          </a:p>
          <a:p>
            <a:pPr marL="742950" marR="0" lvl="0" indent="-742950">
              <a:lnSpc>
                <a:spcPct val="115000"/>
              </a:lnSpc>
              <a:spcBef>
                <a:spcPts val="0"/>
              </a:spcBef>
              <a:spcAft>
                <a:spcPts val="0"/>
              </a:spcAft>
              <a:buFont typeface="+mj-lt"/>
              <a:buAutoNum type="arabicPeriod" startAt="4"/>
            </a:pPr>
            <a:r>
              <a:rPr lang="en-US" sz="3600" dirty="0">
                <a:ea typeface="Calibri" panose="020F0502020204030204" pitchFamily="34" charset="0"/>
                <a:cs typeface="Times New Roman" panose="02020603050405020304" pitchFamily="18" charset="0"/>
              </a:rPr>
              <a:t> 	Sufficient availability of tourism sites 	formally designated as such and 	improvement of the hospitality sector 	in Nigeria.</a:t>
            </a:r>
          </a:p>
          <a:p>
            <a:pPr marL="742950" marR="0" lvl="0" indent="-742950">
              <a:lnSpc>
                <a:spcPct val="115000"/>
              </a:lnSpc>
              <a:spcBef>
                <a:spcPts val="0"/>
              </a:spcBef>
              <a:spcAft>
                <a:spcPts val="0"/>
              </a:spcAft>
              <a:buFont typeface="+mj-lt"/>
              <a:buAutoNum type="arabicPeriod" startAt="4"/>
            </a:pPr>
            <a:r>
              <a:rPr lang="en-US" sz="3600" dirty="0">
                <a:ea typeface="Calibri" panose="020F0502020204030204" pitchFamily="34" charset="0"/>
                <a:cs typeface="Times New Roman" panose="02020603050405020304" pitchFamily="18" charset="0"/>
              </a:rPr>
              <a:t> 	Adequate infrastructures to support 	memorable stay in Nigeria by foreign 	tourists. Good roads, Hospitals etc.</a:t>
            </a:r>
          </a:p>
        </p:txBody>
      </p:sp>
      <p:pic>
        <p:nvPicPr>
          <p:cNvPr id="6" name="Picture 5"/>
          <p:cNvPicPr>
            <a:picLocks noChangeAspect="1"/>
          </p:cNvPicPr>
          <p:nvPr/>
        </p:nvPicPr>
        <p:blipFill>
          <a:blip r:embed="rId4"/>
          <a:stretch>
            <a:fillRect/>
          </a:stretch>
        </p:blipFill>
        <p:spPr>
          <a:xfrm>
            <a:off x="9306232" y="685800"/>
            <a:ext cx="2840238" cy="6028464"/>
          </a:xfrm>
          <a:prstGeom prst="rect">
            <a:avLst/>
          </a:prstGeom>
        </p:spPr>
      </p:pic>
    </p:spTree>
    <p:extLst>
      <p:ext uri="{BB962C8B-B14F-4D97-AF65-F5344CB8AC3E}">
        <p14:creationId xmlns:p14="http://schemas.microsoft.com/office/powerpoint/2010/main" val="139355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14400"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77166" y="686427"/>
            <a:ext cx="8268839" cy="6863097"/>
          </a:xfrm>
          <a:prstGeom prst="rect">
            <a:avLst/>
          </a:prstGeom>
        </p:spPr>
        <p:txBody>
          <a:bodyPr wrap="square">
            <a:spAutoFit/>
          </a:bodyPr>
          <a:lstStyle/>
          <a:p>
            <a:pPr marL="514350" marR="0" lvl="0" indent="-514350">
              <a:lnSpc>
                <a:spcPct val="115000"/>
              </a:lnSpc>
              <a:spcBef>
                <a:spcPts val="0"/>
              </a:spcBef>
              <a:spcAft>
                <a:spcPts val="0"/>
              </a:spcAft>
              <a:buFont typeface="+mj-lt"/>
              <a:buAutoNum type="arabicPeriod" startAt="7"/>
            </a:pPr>
            <a:r>
              <a:rPr lang="en-US" sz="2900" dirty="0">
                <a:ea typeface="Calibri" panose="020F0502020204030204" pitchFamily="34" charset="0"/>
                <a:cs typeface="Times New Roman" panose="02020603050405020304" pitchFamily="18" charset="0"/>
              </a:rPr>
              <a:t> 	Local authority commitment to tourism 	growth and development including 	empowering the tourism operators and 	improving retailing tourism in Nigeria.</a:t>
            </a:r>
          </a:p>
          <a:p>
            <a:pPr marL="514350" marR="0" lvl="0" indent="-514350">
              <a:lnSpc>
                <a:spcPct val="115000"/>
              </a:lnSpc>
              <a:spcBef>
                <a:spcPts val="0"/>
              </a:spcBef>
              <a:spcAft>
                <a:spcPts val="0"/>
              </a:spcAft>
              <a:buFont typeface="+mj-lt"/>
              <a:buAutoNum type="arabicPeriod" startAt="7"/>
            </a:pPr>
            <a:r>
              <a:rPr lang="en-US" sz="2900" dirty="0">
                <a:ea typeface="Calibri" panose="020F0502020204030204" pitchFamily="34" charset="0"/>
                <a:cs typeface="Times New Roman" panose="02020603050405020304" pitchFamily="18" charset="0"/>
              </a:rPr>
              <a:t> 	Enabling laws and commitment to 	enforceability of the laws and tourism 	regulations in Nigeria. </a:t>
            </a:r>
          </a:p>
          <a:p>
            <a:pPr marL="514350" marR="0" lvl="0" indent="-514350">
              <a:lnSpc>
                <a:spcPct val="115000"/>
              </a:lnSpc>
              <a:spcBef>
                <a:spcPts val="0"/>
              </a:spcBef>
              <a:spcAft>
                <a:spcPts val="0"/>
              </a:spcAft>
              <a:buFont typeface="+mj-lt"/>
              <a:buAutoNum type="arabicPeriod" startAt="7"/>
            </a:pPr>
            <a:r>
              <a:rPr lang="en-US" sz="2900" dirty="0">
                <a:ea typeface="Calibri" panose="020F0502020204030204" pitchFamily="34" charset="0"/>
                <a:cs typeface="Times New Roman" panose="02020603050405020304" pitchFamily="18" charset="0"/>
              </a:rPr>
              <a:t> 	Mass awareness for Nigerians especially 	MSMEs to 	take advantage of tourism 	opportunities in Nigeria.</a:t>
            </a:r>
          </a:p>
          <a:p>
            <a:pPr marL="514350" indent="-514350">
              <a:lnSpc>
                <a:spcPct val="115000"/>
              </a:lnSpc>
              <a:buFont typeface="+mj-lt"/>
              <a:buAutoNum type="arabicPeriod" startAt="7"/>
            </a:pPr>
            <a:r>
              <a:rPr lang="en-US" sz="2900" dirty="0">
                <a:ea typeface="Calibri" panose="020F0502020204030204" pitchFamily="34" charset="0"/>
                <a:cs typeface="Times New Roman" panose="02020603050405020304" pitchFamily="18" charset="0"/>
              </a:rPr>
              <a:t> 	Finally and most importantly, security of lives 	and properties of the tourists in Nigeria.</a:t>
            </a:r>
          </a:p>
          <a:p>
            <a:pPr marR="0" lvl="0">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146004" y="740879"/>
            <a:ext cx="3032347" cy="6117121"/>
          </a:xfrm>
          <a:prstGeom prst="rect">
            <a:avLst/>
          </a:prstGeom>
        </p:spPr>
      </p:pic>
    </p:spTree>
    <p:extLst>
      <p:ext uri="{BB962C8B-B14F-4D97-AF65-F5344CB8AC3E}">
        <p14:creationId xmlns:p14="http://schemas.microsoft.com/office/powerpoint/2010/main" val="1080200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62580" y="3060565"/>
            <a:ext cx="11320866"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bg1"/>
                </a:solidFill>
                <a:latin typeface="Century Gothic" panose="020B0502020202020204" pitchFamily="34" charset="0"/>
              </a:rPr>
              <a:t>GOALS OF SUSTAINABLE TOURISM</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723332" y="-61087"/>
            <a:ext cx="1145502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1511631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128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62580" y="709684"/>
            <a:ext cx="7691485" cy="5967788"/>
          </a:xfrm>
          <a:prstGeom prst="rect">
            <a:avLst/>
          </a:prstGeom>
        </p:spPr>
        <p:txBody>
          <a:bodyPr wrap="square">
            <a:spAutoFit/>
          </a:bodyPr>
          <a:lstStyle/>
          <a:p>
            <a:pPr marL="457200" indent="-457200">
              <a:lnSpc>
                <a:spcPct val="115000"/>
              </a:lnSpc>
              <a:buFont typeface="Wingdings" panose="05000000000000000000" pitchFamily="2" charset="2"/>
              <a:buChar char="q"/>
            </a:pPr>
            <a:r>
              <a:rPr lang="en-US" sz="4000" b="1" dirty="0">
                <a:latin typeface="Times New Roman" panose="02020603050405020304" pitchFamily="18" charset="0"/>
                <a:ea typeface="Calibri" panose="020F0502020204030204" pitchFamily="34" charset="0"/>
                <a:cs typeface="Times New Roman" panose="02020603050405020304" pitchFamily="18" charset="0"/>
              </a:rPr>
              <a:t>How sustainable tourism is providing solution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15000"/>
              </a:lnSpc>
              <a:buFont typeface="Wingdings" panose="05000000000000000000" pitchFamily="2" charset="2"/>
              <a:buChar char="ü"/>
            </a:pPr>
            <a:r>
              <a:rPr lang="en-US" sz="2800" dirty="0">
                <a:latin typeface="Times New Roman" panose="02020603050405020304" pitchFamily="18" charset="0"/>
                <a:ea typeface="Calibri" panose="020F0502020204030204" pitchFamily="34" charset="0"/>
                <a:cs typeface="Times New Roman" panose="02020603050405020304" pitchFamily="18" charset="0"/>
              </a:rPr>
              <a:t>It’s not just local communities that live in tourist destinations that are feeling the negative effects of tourism. Tourist themselves, prefer to visit places that are clean, not too crowded, and safe. </a:t>
            </a:r>
          </a:p>
          <a:p>
            <a:pPr marL="914400" lvl="1" indent="-457200">
              <a:lnSpc>
                <a:spcPct val="115000"/>
              </a:lnSpc>
              <a:buFont typeface="Wingdings" panose="05000000000000000000" pitchFamily="2" charset="2"/>
              <a:buChar char="ü"/>
            </a:pPr>
            <a:r>
              <a:rPr lang="en-US" sz="2800" dirty="0">
                <a:latin typeface="Times New Roman" panose="02020603050405020304" pitchFamily="18" charset="0"/>
                <a:ea typeface="Calibri" panose="020F0502020204030204" pitchFamily="34" charset="0"/>
                <a:cs typeface="Times New Roman" panose="02020603050405020304" pitchFamily="18" charset="0"/>
              </a:rPr>
              <a:t>They also usually want to preserve local cultures, traditions, religions and buildings. Rather than experience an inauthentic ploy for money.      </a:t>
            </a:r>
            <a:r>
              <a:rPr lang="en-US" sz="2800" b="1" dirty="0">
                <a:latin typeface="Times New Roman" panose="02020603050405020304" pitchFamily="18" charset="0"/>
                <a:ea typeface="Calibri" panose="020F0502020204030204" pitchFamily="34" charset="0"/>
                <a:cs typeface="Times New Roman" panose="02020603050405020304" pitchFamily="18" charset="0"/>
              </a:rPr>
              <a:t>Simmons D.G., (1994).</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The 10 best things to do in and around Lagos - Lonely Pla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065" y="709684"/>
            <a:ext cx="3698063" cy="614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712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5344"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95301" y="723331"/>
            <a:ext cx="8515964" cy="6074035"/>
          </a:xfrm>
          <a:prstGeom prst="rect">
            <a:avLst/>
          </a:prstGeom>
        </p:spPr>
        <p:txBody>
          <a:bodyPr wrap="square">
            <a:spAutoFit/>
          </a:bodyPr>
          <a:lstStyle/>
          <a:p>
            <a:pPr marL="914400" lvl="1" indent="-457200">
              <a:lnSpc>
                <a:spcPct val="115000"/>
              </a:lnSpc>
              <a:buFont typeface="Wingdings" panose="05000000000000000000" pitchFamily="2" charset="2"/>
              <a:buChar char="ü"/>
            </a:pPr>
            <a:r>
              <a:rPr lang="en-US" sz="3400" dirty="0">
                <a:ea typeface="Calibri" panose="020F0502020204030204" pitchFamily="34" charset="0"/>
                <a:cs typeface="Times New Roman" panose="02020603050405020304" pitchFamily="18" charset="0"/>
              </a:rPr>
              <a:t>Therefore, we all have a lot to gain from alternative forms of tourism, including sustainable forms. The best places for sustainable tourism to be developed are regions with natural resources, landscapes or cultural buildings – all features that attract tourists who might want to explore and admire local destination and cultures in an environmentally friendly way. </a:t>
            </a:r>
            <a:r>
              <a:rPr lang="en-US" sz="3400" b="1" dirty="0">
                <a:ea typeface="Calibri" panose="020F0502020204030204" pitchFamily="34" charset="0"/>
                <a:cs typeface="Times New Roman" panose="02020603050405020304" pitchFamily="18" charset="0"/>
              </a:rPr>
              <a:t>Smith, </a:t>
            </a:r>
            <a:r>
              <a:rPr lang="en-US" sz="3400" b="1" dirty="0" err="1">
                <a:ea typeface="Calibri" panose="020F0502020204030204" pitchFamily="34" charset="0"/>
                <a:cs typeface="Times New Roman" panose="02020603050405020304" pitchFamily="18" charset="0"/>
              </a:rPr>
              <a:t>S.l.J</a:t>
            </a:r>
            <a:r>
              <a:rPr lang="en-US" sz="3400" b="1" dirty="0">
                <a:ea typeface="Calibri" panose="020F0502020204030204" pitchFamily="34" charset="0"/>
                <a:cs typeface="Times New Roman" panose="02020603050405020304" pitchFamily="18" charset="0"/>
              </a:rPr>
              <a:t>., (1994).</a:t>
            </a:r>
            <a:endParaRPr lang="en-US" sz="3400" b="1" dirty="0">
              <a:effectLst/>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9034505" y="723330"/>
            <a:ext cx="3157495" cy="6134669"/>
          </a:xfrm>
          <a:prstGeom prst="rect">
            <a:avLst/>
          </a:prstGeom>
        </p:spPr>
      </p:pic>
    </p:spTree>
    <p:extLst>
      <p:ext uri="{BB962C8B-B14F-4D97-AF65-F5344CB8AC3E}">
        <p14:creationId xmlns:p14="http://schemas.microsoft.com/office/powerpoint/2010/main" val="967329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14400"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90600" y="840041"/>
            <a:ext cx="7912837" cy="5330690"/>
          </a:xfrm>
          <a:prstGeom prst="rect">
            <a:avLst/>
          </a:prstGeom>
        </p:spPr>
        <p:txBody>
          <a:bodyPr wrap="square">
            <a:spAutoFit/>
          </a:bodyPr>
          <a:lstStyle/>
          <a:p>
            <a:pPr marL="571500" indent="-571500">
              <a:lnSpc>
                <a:spcPct val="115000"/>
              </a:lnSpc>
              <a:buFont typeface="Wingdings" panose="05000000000000000000" pitchFamily="2" charset="2"/>
              <a:buChar char="q"/>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The goals of sustainable tourism</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15000"/>
              </a:lnSpc>
              <a:buFont typeface="Wingdings" panose="05000000000000000000" pitchFamily="2" charset="2"/>
              <a:buChar char="ü"/>
            </a:pPr>
            <a:r>
              <a:rPr lang="en-US" sz="3200" dirty="0">
                <a:latin typeface="Times New Roman" panose="02020603050405020304" pitchFamily="18" charset="0"/>
                <a:ea typeface="Calibri" panose="020F0502020204030204" pitchFamily="34" charset="0"/>
                <a:cs typeface="Times New Roman" panose="02020603050405020304" pitchFamily="18" charset="0"/>
              </a:rPr>
              <a:t>The World Tourism Organization and the United Nations Environment Program suggested twelve main goals for sustainable tourism in 2005. </a:t>
            </a:r>
          </a:p>
          <a:p>
            <a:pPr marL="571500" indent="-571500">
              <a:lnSpc>
                <a:spcPct val="115000"/>
              </a:lnSpc>
              <a:buFont typeface="Wingdings" panose="05000000000000000000" pitchFamily="2" charset="2"/>
              <a:buChar char="ü"/>
            </a:pPr>
            <a:r>
              <a:rPr lang="en-US" sz="3200" dirty="0">
                <a:latin typeface="Times New Roman" panose="02020603050405020304" pitchFamily="18" charset="0"/>
                <a:ea typeface="Calibri" panose="020F0502020204030204" pitchFamily="34" charset="0"/>
                <a:cs typeface="Times New Roman" panose="02020603050405020304" pitchFamily="18" charset="0"/>
              </a:rPr>
              <a:t>These will help to demonstrate the ways in which sustainable tourism can provide a solution to some of the global challenges facing the industry in Nigeria today. </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6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979638" y="740879"/>
            <a:ext cx="3242370" cy="6117121"/>
          </a:xfrm>
          <a:prstGeom prst="rect">
            <a:avLst/>
          </a:prstGeom>
        </p:spPr>
      </p:pic>
    </p:spTree>
    <p:extLst>
      <p:ext uri="{BB962C8B-B14F-4D97-AF65-F5344CB8AC3E}">
        <p14:creationId xmlns:p14="http://schemas.microsoft.com/office/powerpoint/2010/main" val="4203664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7" name="Title 1"/>
          <p:cNvSpPr txBox="1">
            <a:spLocks/>
          </p:cNvSpPr>
          <p:nvPr/>
        </p:nvSpPr>
        <p:spPr>
          <a:xfrm>
            <a:off x="2334907" y="958698"/>
            <a:ext cx="8153400" cy="759214"/>
          </a:xfrm>
          <a:prstGeom prst="rect">
            <a:avLst/>
          </a:prstGeom>
          <a:ln>
            <a:noFill/>
          </a:ln>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9300" b="1" dirty="0">
                <a:solidFill>
                  <a:prstClr val="black"/>
                </a:solidFill>
                <a:effectLst>
                  <a:outerShdw blurRad="38100" dist="38100" dir="2700000" algn="tl">
                    <a:srgbClr val="000000">
                      <a:alpha val="43137"/>
                    </a:srgbClr>
                  </a:outerShdw>
                </a:effectLst>
                <a:latin typeface="Century Gothic" pitchFamily="34" charset="0"/>
              </a:rPr>
              <a:t>Learning Outcomes</a:t>
            </a:r>
            <a:r>
              <a:rPr lang="en-US" sz="3600" b="1" dirty="0">
                <a:solidFill>
                  <a:prstClr val="white"/>
                </a:solidFill>
                <a:effectLst>
                  <a:outerShdw blurRad="38100" dist="38100" dir="2700000" algn="tl">
                    <a:srgbClr val="000000">
                      <a:alpha val="43137"/>
                    </a:srgbClr>
                  </a:outerShdw>
                </a:effectLst>
                <a:latin typeface="Century Gothic" pitchFamily="34" charset="0"/>
              </a:rPr>
              <a:t>						</a:t>
            </a:r>
            <a:endParaRPr lang="en-GB" sz="36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sp>
        <p:nvSpPr>
          <p:cNvPr id="8" name="Rectangle 7"/>
          <p:cNvSpPr/>
          <p:nvPr/>
        </p:nvSpPr>
        <p:spPr>
          <a:xfrm>
            <a:off x="914400" y="1585602"/>
            <a:ext cx="8734567" cy="5324535"/>
          </a:xfrm>
          <a:prstGeom prst="rect">
            <a:avLst/>
          </a:prstGeom>
        </p:spPr>
        <p:txBody>
          <a:bodyPr wrap="square">
            <a:spAutoFit/>
          </a:bodyPr>
          <a:lstStyle/>
          <a:p>
            <a:pPr marL="598932" indent="-571500">
              <a:buFont typeface="Wingdings" pitchFamily="2" charset="2"/>
              <a:buChar char="q"/>
              <a:defRPr/>
            </a:pPr>
            <a:r>
              <a:rPr lang="en-US" sz="3200" dirty="0">
                <a:solidFill>
                  <a:prstClr val="black"/>
                </a:solidFill>
                <a:latin typeface="Century Gothic" pitchFamily="34" charset="0"/>
              </a:rPr>
              <a:t>According to an Educational Psychologist – </a:t>
            </a:r>
            <a:r>
              <a:rPr lang="en-US" sz="3200" b="1" dirty="0">
                <a:solidFill>
                  <a:prstClr val="black"/>
                </a:solidFill>
                <a:latin typeface="Century Gothic" pitchFamily="34" charset="0"/>
              </a:rPr>
              <a:t>Benjamin Bloom, </a:t>
            </a:r>
            <a:r>
              <a:rPr lang="en-US" sz="3200" dirty="0">
                <a:solidFill>
                  <a:prstClr val="black"/>
                </a:solidFill>
                <a:latin typeface="Century Gothic" pitchFamily="34" charset="0"/>
              </a:rPr>
              <a:t>every Training </a:t>
            </a:r>
            <a:r>
              <a:rPr lang="en-US" sz="3200" dirty="0" err="1">
                <a:solidFill>
                  <a:prstClr val="black"/>
                </a:solidFill>
                <a:latin typeface="Century Gothic" pitchFamily="34" charset="0"/>
              </a:rPr>
              <a:t>Programme</a:t>
            </a:r>
            <a:r>
              <a:rPr lang="en-US" sz="3200" dirty="0">
                <a:solidFill>
                  <a:prstClr val="black"/>
                </a:solidFill>
                <a:latin typeface="Century Gothic" pitchFamily="34" charset="0"/>
              </a:rPr>
              <a:t> is directed at the Participants </a:t>
            </a:r>
            <a:r>
              <a:rPr lang="en-US" sz="3200" b="1" dirty="0">
                <a:solidFill>
                  <a:prstClr val="black"/>
                </a:solidFill>
                <a:latin typeface="Century Gothic" pitchFamily="34" charset="0"/>
              </a:rPr>
              <a:t>CAP.</a:t>
            </a:r>
          </a:p>
          <a:p>
            <a:pPr marL="598932" indent="-571500">
              <a:buFont typeface="Wingdings" pitchFamily="2" charset="2"/>
              <a:buChar char="q"/>
              <a:defRPr/>
            </a:pPr>
            <a:endParaRPr lang="en-US" sz="1000" b="1" dirty="0">
              <a:solidFill>
                <a:prstClr val="black"/>
              </a:solidFill>
              <a:latin typeface="Century Gothic" pitchFamily="34" charset="0"/>
            </a:endParaRPr>
          </a:p>
          <a:p>
            <a:pPr marL="598932" indent="-571500">
              <a:buFont typeface="Wingdings" pitchFamily="2" charset="2"/>
              <a:buChar char="q"/>
              <a:defRPr/>
            </a:pPr>
            <a:r>
              <a:rPr lang="en-US" sz="3200" b="1" dirty="0">
                <a:solidFill>
                  <a:prstClr val="black"/>
                </a:solidFill>
                <a:latin typeface="Century Gothic" pitchFamily="34" charset="0"/>
              </a:rPr>
              <a:t>CAP</a:t>
            </a:r>
            <a:r>
              <a:rPr lang="en-US" sz="3200" dirty="0">
                <a:solidFill>
                  <a:prstClr val="black"/>
                </a:solidFill>
                <a:latin typeface="Century Gothic" pitchFamily="34" charset="0"/>
              </a:rPr>
              <a:t>- Cognitive,  Affective and Psychomotor Domains) so that their </a:t>
            </a:r>
            <a:r>
              <a:rPr lang="en-US" sz="3200" b="1" dirty="0">
                <a:solidFill>
                  <a:prstClr val="black"/>
                </a:solidFill>
                <a:latin typeface="Century Gothic" pitchFamily="34" charset="0"/>
              </a:rPr>
              <a:t>KAS</a:t>
            </a:r>
            <a:r>
              <a:rPr lang="en-US" sz="3200" dirty="0">
                <a:solidFill>
                  <a:prstClr val="black"/>
                </a:solidFill>
                <a:latin typeface="Century Gothic" pitchFamily="34" charset="0"/>
              </a:rPr>
              <a:t> can be improved:</a:t>
            </a:r>
          </a:p>
          <a:p>
            <a:pPr marL="598932" indent="-571500">
              <a:buFont typeface="Wingdings" pitchFamily="2" charset="2"/>
              <a:buChar char="q"/>
              <a:defRPr/>
            </a:pPr>
            <a:endParaRPr lang="en-US" sz="1000" dirty="0">
              <a:solidFill>
                <a:prstClr val="black"/>
              </a:solidFill>
              <a:latin typeface="Century Gothic" pitchFamily="34" charset="0"/>
            </a:endParaRPr>
          </a:p>
          <a:p>
            <a:pPr marL="484632" indent="-457200">
              <a:buFont typeface="Wingdings" pitchFamily="2" charset="2"/>
              <a:buChar char="ü"/>
              <a:defRPr/>
            </a:pPr>
            <a:r>
              <a:rPr lang="en-US" sz="3200" dirty="0">
                <a:solidFill>
                  <a:prstClr val="black"/>
                </a:solidFill>
                <a:latin typeface="Century Gothic" pitchFamily="34" charset="0"/>
              </a:rPr>
              <a:t>Cognitive Domain - </a:t>
            </a:r>
            <a:r>
              <a:rPr lang="en-US" sz="3200" b="1" dirty="0">
                <a:solidFill>
                  <a:prstClr val="black"/>
                </a:solidFill>
                <a:latin typeface="Century Gothic" pitchFamily="34" charset="0"/>
              </a:rPr>
              <a:t>Knowledge</a:t>
            </a:r>
          </a:p>
          <a:p>
            <a:pPr marL="484632" indent="-457200">
              <a:buFont typeface="Wingdings" pitchFamily="2" charset="2"/>
              <a:buChar char="ü"/>
              <a:defRPr/>
            </a:pPr>
            <a:r>
              <a:rPr lang="en-US" sz="3200" dirty="0">
                <a:solidFill>
                  <a:prstClr val="black"/>
                </a:solidFill>
                <a:latin typeface="Century Gothic" pitchFamily="34" charset="0"/>
              </a:rPr>
              <a:t>Affective Domain - </a:t>
            </a:r>
            <a:r>
              <a:rPr lang="en-US" sz="3200" b="1" dirty="0">
                <a:solidFill>
                  <a:prstClr val="black"/>
                </a:solidFill>
                <a:latin typeface="Century Gothic" pitchFamily="34" charset="0"/>
              </a:rPr>
              <a:t>Attitude</a:t>
            </a:r>
          </a:p>
          <a:p>
            <a:pPr marL="484632" indent="-457200">
              <a:buFont typeface="Wingdings" pitchFamily="2" charset="2"/>
              <a:buChar char="ü"/>
              <a:defRPr/>
            </a:pPr>
            <a:r>
              <a:rPr lang="en-US" sz="3200" dirty="0">
                <a:solidFill>
                  <a:prstClr val="black"/>
                </a:solidFill>
                <a:latin typeface="Century Gothic" pitchFamily="34" charset="0"/>
              </a:rPr>
              <a:t>Psychomotor Domain - </a:t>
            </a:r>
            <a:r>
              <a:rPr lang="en-US" sz="3200" b="1" dirty="0">
                <a:solidFill>
                  <a:prstClr val="black"/>
                </a:solidFill>
                <a:latin typeface="Century Gothic" pitchFamily="34" charset="0"/>
              </a:rPr>
              <a:t>Skills</a:t>
            </a:r>
          </a:p>
        </p:txBody>
      </p:sp>
      <p:cxnSp>
        <p:nvCxnSpPr>
          <p:cNvPr id="12" name="Straight Connector 11"/>
          <p:cNvCxnSpPr/>
          <p:nvPr/>
        </p:nvCxnSpPr>
        <p:spPr>
          <a:xfrm>
            <a:off x="880284" y="149143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4" name="Picture 2" descr="C:\Users\sotuk\OneDrive\Desktop\cS8cmgqG_400x40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022" y="2415654"/>
            <a:ext cx="4171976" cy="44423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39340" y="7937"/>
            <a:ext cx="11315772" cy="923330"/>
          </a:xfrm>
          <a:prstGeom prst="rect">
            <a:avLst/>
          </a:prstGeom>
          <a:solidFill>
            <a:srgbClr val="00B050"/>
          </a:solidFill>
        </p:spPr>
        <p:txBody>
          <a:bodyPr wrap="square" rtlCol="0">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3298836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77166" y="750062"/>
            <a:ext cx="8738781" cy="5856988"/>
          </a:xfrm>
          <a:prstGeom prst="rect">
            <a:avLst/>
          </a:prstGeom>
        </p:spPr>
        <p:txBody>
          <a:bodyPr wrap="square">
            <a:spAutoFit/>
          </a:bodyPr>
          <a:lstStyle/>
          <a:p>
            <a:pPr marL="342900" marR="0" lvl="0" indent="-342900">
              <a:lnSpc>
                <a:spcPct val="115000"/>
              </a:lnSpc>
              <a:spcBef>
                <a:spcPts val="0"/>
              </a:spcBef>
              <a:spcAft>
                <a:spcPts val="0"/>
              </a:spcAft>
              <a:buFont typeface="+mj-lt"/>
              <a:buAutoNum type="arabicPeriod"/>
            </a:pP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Economic Viability:</a:t>
            </a:r>
            <a:r>
              <a:rPr lang="en-US" sz="2800" dirty="0">
                <a:latin typeface="Times New Roman" panose="02020603050405020304" pitchFamily="18" charset="0"/>
                <a:ea typeface="Calibri" panose="020F0502020204030204" pitchFamily="34" charset="0"/>
                <a:cs typeface="Times New Roman" panose="02020603050405020304" pitchFamily="18" charset="0"/>
              </a:rPr>
              <a:t> To make sure that tourism 	destinations and businesses are viable, 	competitive, and able to achieve long-term success.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800" b="1" dirty="0">
                <a:latin typeface="Times New Roman" panose="02020603050405020304" pitchFamily="18" charset="0"/>
                <a:ea typeface="Calibri" panose="020F0502020204030204" pitchFamily="34" charset="0"/>
                <a:cs typeface="Times New Roman" panose="02020603050405020304" pitchFamily="18" charset="0"/>
              </a:rPr>
              <a:t> 	Local Prosperity:</a:t>
            </a:r>
            <a:r>
              <a:rPr lang="en-US" sz="2800" dirty="0">
                <a:latin typeface="Times New Roman" panose="02020603050405020304" pitchFamily="18" charset="0"/>
                <a:ea typeface="Calibri" panose="020F0502020204030204" pitchFamily="34" charset="0"/>
                <a:cs typeface="Times New Roman" panose="02020603050405020304" pitchFamily="18" charset="0"/>
              </a:rPr>
              <a:t> To ensure that tourism 	activities help local communities thrive 	economically and retain a large amount of the 	economic contribution.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800" b="1" dirty="0">
                <a:latin typeface="Times New Roman" panose="02020603050405020304" pitchFamily="18" charset="0"/>
                <a:ea typeface="Calibri" panose="020F0502020204030204" pitchFamily="34" charset="0"/>
                <a:cs typeface="Times New Roman" panose="02020603050405020304" pitchFamily="18" charset="0"/>
              </a:rPr>
              <a:t> 	Employment Quality:</a:t>
            </a:r>
            <a:r>
              <a:rPr lang="en-US" sz="2800" dirty="0">
                <a:latin typeface="Times New Roman" panose="02020603050405020304" pitchFamily="18" charset="0"/>
                <a:ea typeface="Calibri" panose="020F0502020204030204" pitchFamily="34" charset="0"/>
                <a:cs typeface="Times New Roman" panose="02020603050405020304" pitchFamily="18" charset="0"/>
              </a:rPr>
              <a:t> To increase the number of 	local jobs created in the tourism industry and 	ensure that the pay and working conditions are 	fair, safe and offered to workers without 	discrimination.</a:t>
            </a: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p:cNvPicPr>
            <a:picLocks noChangeAspect="1"/>
          </p:cNvPicPr>
          <p:nvPr/>
        </p:nvPicPr>
        <p:blipFill>
          <a:blip r:embed="rId4"/>
          <a:stretch>
            <a:fillRect/>
          </a:stretch>
        </p:blipFill>
        <p:spPr>
          <a:xfrm>
            <a:off x="9247238" y="750062"/>
            <a:ext cx="2919169" cy="6107938"/>
          </a:xfrm>
          <a:prstGeom prst="rect">
            <a:avLst/>
          </a:prstGeom>
        </p:spPr>
      </p:pic>
    </p:spTree>
    <p:extLst>
      <p:ext uri="{BB962C8B-B14F-4D97-AF65-F5344CB8AC3E}">
        <p14:creationId xmlns:p14="http://schemas.microsoft.com/office/powerpoint/2010/main" val="1050960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789223" y="-1056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49657" y="923330"/>
            <a:ext cx="8257474" cy="5755422"/>
          </a:xfrm>
          <a:prstGeom prst="rect">
            <a:avLst/>
          </a:prstGeom>
        </p:spPr>
        <p:txBody>
          <a:bodyPr wrap="square">
            <a:spAutoFit/>
          </a:bodyPr>
          <a:lstStyle/>
          <a:p>
            <a:pPr marL="514350" marR="0" lvl="0" indent="-514350">
              <a:lnSpc>
                <a:spcPct val="115000"/>
              </a:lnSpc>
              <a:spcBef>
                <a:spcPts val="0"/>
              </a:spcBef>
              <a:spcAft>
                <a:spcPts val="0"/>
              </a:spcAft>
              <a:buFont typeface="+mj-lt"/>
              <a:buAutoNum type="arabicParenR" startAt="4"/>
            </a:pPr>
            <a:r>
              <a:rPr lang="en-US" sz="3200" b="1" dirty="0">
                <a:latin typeface="Times New Roman" panose="02020603050405020304" pitchFamily="18" charset="0"/>
                <a:ea typeface="Calibri" panose="020F0502020204030204" pitchFamily="34" charset="0"/>
                <a:cs typeface="Times New Roman" panose="02020603050405020304" pitchFamily="18" charset="0"/>
              </a:rPr>
              <a:t>Social Equity: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To ensure that tourism increases the amount of economic and social benefits being distributed across local communities, improving all areas of life.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nSpc>
                <a:spcPct val="115000"/>
              </a:lnSpc>
              <a:spcBef>
                <a:spcPts val="0"/>
              </a:spcBef>
              <a:spcAft>
                <a:spcPts val="0"/>
              </a:spcAft>
              <a:buFont typeface="+mj-lt"/>
              <a:buAutoNum type="arabicParenR" startAt="4"/>
            </a:pPr>
            <a:r>
              <a:rPr lang="en-US" sz="3200" b="1" dirty="0">
                <a:latin typeface="Times New Roman" panose="02020603050405020304" pitchFamily="18" charset="0"/>
                <a:ea typeface="Calibri" panose="020F0502020204030204" pitchFamily="34" charset="0"/>
                <a:cs typeface="Times New Roman" panose="02020603050405020304" pitchFamily="18" charset="0"/>
              </a:rPr>
              <a:t>Visitor Fulfillment: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To create a safe and fulfilling holiday experience for tourists without discrimination based on race, gender, sexuality, disability or others.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nSpc>
                <a:spcPct val="115000"/>
              </a:lnSpc>
              <a:spcBef>
                <a:spcPts val="0"/>
              </a:spcBef>
              <a:spcAft>
                <a:spcPts val="0"/>
              </a:spcAft>
              <a:buFont typeface="+mj-lt"/>
              <a:buAutoNum type="arabicParenR" startAt="4"/>
            </a:pPr>
            <a:r>
              <a:rPr lang="en-US" sz="3200" b="1" dirty="0">
                <a:latin typeface="Times New Roman" panose="02020603050405020304" pitchFamily="18" charset="0"/>
                <a:ea typeface="Calibri" panose="020F0502020204030204" pitchFamily="34" charset="0"/>
                <a:cs typeface="Times New Roman" panose="02020603050405020304" pitchFamily="18" charset="0"/>
              </a:rPr>
              <a:t>Local Control:</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To empower local communities to have a role in planning and decision-making regarding tourism in their neighborhoods.</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9207131" y="709684"/>
            <a:ext cx="3020126" cy="6100573"/>
          </a:xfrm>
          <a:prstGeom prst="rect">
            <a:avLst/>
          </a:prstGeom>
        </p:spPr>
      </p:pic>
    </p:spTree>
    <p:extLst>
      <p:ext uri="{BB962C8B-B14F-4D97-AF65-F5344CB8AC3E}">
        <p14:creationId xmlns:p14="http://schemas.microsoft.com/office/powerpoint/2010/main" val="2918215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13648"/>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5128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48586" y="525018"/>
            <a:ext cx="8672918" cy="6278642"/>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spcBef>
                <a:spcPts val="0"/>
              </a:spcBef>
              <a:spcAft>
                <a:spcPts val="0"/>
              </a:spcAft>
              <a:buFont typeface="+mj-lt"/>
              <a:buAutoNum type="arabicPeriod" startAt="7"/>
            </a:pPr>
            <a:r>
              <a:rPr lang="en-US" sz="3200" b="1" dirty="0">
                <a:latin typeface="Times New Roman" panose="02020603050405020304" pitchFamily="18" charset="0"/>
                <a:ea typeface="Calibri" panose="020F0502020204030204" pitchFamily="34" charset="0"/>
                <a:cs typeface="Times New Roman" panose="02020603050405020304" pitchFamily="18" charset="0"/>
              </a:rPr>
              <a:t>Community Wellbeing:</a:t>
            </a:r>
            <a:r>
              <a:rPr lang="en-US" sz="3200" dirty="0">
                <a:latin typeface="Times New Roman" panose="02020603050405020304" pitchFamily="18" charset="0"/>
                <a:ea typeface="Calibri" panose="020F0502020204030204" pitchFamily="34" charset="0"/>
                <a:cs typeface="Times New Roman" panose="02020603050405020304" pitchFamily="18" charset="0"/>
              </a:rPr>
              <a:t> To improve the quality of life and wellbeing of local communities ensuring they have access to resources and are not disrespected or exploited in the name of tourism.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spcBef>
                <a:spcPts val="0"/>
              </a:spcBef>
              <a:spcAft>
                <a:spcPts val="0"/>
              </a:spcAft>
              <a:buFont typeface="+mj-lt"/>
              <a:buAutoNum type="arabicPeriod" startAt="7"/>
            </a:pPr>
            <a:r>
              <a:rPr lang="en-US" sz="3200" b="1" dirty="0">
                <a:latin typeface="Times New Roman" panose="02020603050405020304" pitchFamily="18" charset="0"/>
                <a:ea typeface="Calibri" panose="020F0502020204030204" pitchFamily="34" charset="0"/>
                <a:cs typeface="Times New Roman" panose="02020603050405020304" pitchFamily="18" charset="0"/>
              </a:rPr>
              <a:t>Cultural Richness:</a:t>
            </a:r>
            <a:r>
              <a:rPr lang="en-US" sz="3200" dirty="0">
                <a:latin typeface="Times New Roman" panose="02020603050405020304" pitchFamily="18" charset="0"/>
                <a:ea typeface="Calibri" panose="020F0502020204030204" pitchFamily="34" charset="0"/>
                <a:cs typeface="Times New Roman" panose="02020603050405020304" pitchFamily="18" charset="0"/>
              </a:rPr>
              <a:t> To respect the cultural heritage, traditions, authenticity and uniqueness of host communities.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spcBef>
                <a:spcPts val="0"/>
              </a:spcBef>
              <a:spcAft>
                <a:spcPts val="0"/>
              </a:spcAft>
              <a:buFont typeface="+mj-lt"/>
              <a:buAutoNum type="arabicPeriod" startAt="7"/>
            </a:pPr>
            <a:r>
              <a:rPr lang="en-US" sz="3200" b="1" dirty="0">
                <a:latin typeface="Times New Roman" panose="02020603050405020304" pitchFamily="18" charset="0"/>
                <a:ea typeface="Calibri" panose="020F0502020204030204" pitchFamily="34" charset="0"/>
                <a:cs typeface="Times New Roman" panose="02020603050405020304" pitchFamily="18" charset="0"/>
              </a:rPr>
              <a:t>Physical Integrity:</a:t>
            </a:r>
            <a:r>
              <a:rPr lang="en-US" sz="3200" dirty="0">
                <a:latin typeface="Times New Roman" panose="02020603050405020304" pitchFamily="18" charset="0"/>
                <a:ea typeface="Calibri" panose="020F0502020204030204" pitchFamily="34" charset="0"/>
                <a:cs typeface="Times New Roman" panose="02020603050405020304" pitchFamily="18" charset="0"/>
              </a:rPr>
              <a:t> To look after all landscapes, whether urban or rural, and ensure that they are not degraded physically or visually due to tourism.</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9379974" y="750062"/>
            <a:ext cx="2786433" cy="6107938"/>
          </a:xfrm>
          <a:prstGeom prst="rect">
            <a:avLst/>
          </a:prstGeom>
        </p:spPr>
      </p:pic>
    </p:spTree>
    <p:extLst>
      <p:ext uri="{BB962C8B-B14F-4D97-AF65-F5344CB8AC3E}">
        <p14:creationId xmlns:p14="http://schemas.microsoft.com/office/powerpoint/2010/main" val="346246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6781857"/>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eriod" startAt="10"/>
            </a:pPr>
            <a:r>
              <a:rPr lang="en-US" sz="3000" b="1" dirty="0">
                <a:latin typeface="Times New Roman" panose="02020603050405020304" pitchFamily="18" charset="0"/>
                <a:ea typeface="Calibri" panose="020F0502020204030204" pitchFamily="34" charset="0"/>
                <a:cs typeface="Times New Roman" panose="02020603050405020304" pitchFamily="18" charset="0"/>
              </a:rPr>
              <a:t>Biological Diversity: </a:t>
            </a:r>
            <a:r>
              <a:rPr lang="en-US" sz="3000" dirty="0">
                <a:latin typeface="Times New Roman" panose="02020603050405020304" pitchFamily="18" charset="0"/>
                <a:ea typeface="Calibri" panose="020F0502020204030204" pitchFamily="34" charset="0"/>
                <a:cs typeface="Times New Roman" panose="02020603050405020304" pitchFamily="18" charset="0"/>
              </a:rPr>
              <a:t>to conserve natural areas, wildlife, and unique habitats protecting them and ensuring they are not damaged.</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eriod" startAt="10"/>
            </a:pPr>
            <a:r>
              <a:rPr lang="en-US" sz="3000" b="1" dirty="0">
                <a:latin typeface="Times New Roman" panose="02020603050405020304" pitchFamily="18" charset="0"/>
                <a:ea typeface="Calibri" panose="020F0502020204030204" pitchFamily="34" charset="0"/>
                <a:cs typeface="Times New Roman" panose="02020603050405020304" pitchFamily="18" charset="0"/>
              </a:rPr>
              <a:t>Resources Efficiency:</a:t>
            </a:r>
            <a:r>
              <a:rPr lang="en-US" sz="3000" dirty="0">
                <a:latin typeface="Times New Roman" panose="02020603050405020304" pitchFamily="18" charset="0"/>
                <a:ea typeface="Calibri" panose="020F0502020204030204" pitchFamily="34" charset="0"/>
                <a:cs typeface="Times New Roman" panose="02020603050405020304" pitchFamily="18" charset="0"/>
              </a:rPr>
              <a:t> To use sustainable and renewable resources when possible in the development and operation of tourism facilities and services.</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eriod" startAt="10"/>
            </a:pPr>
            <a:r>
              <a:rPr lang="en-US" sz="3000" b="1" dirty="0">
                <a:latin typeface="Times New Roman" panose="02020603050405020304" pitchFamily="18" charset="0"/>
                <a:ea typeface="Calibri" panose="020F0502020204030204" pitchFamily="34" charset="0"/>
                <a:cs typeface="Times New Roman" panose="02020603050405020304" pitchFamily="18" charset="0"/>
              </a:rPr>
              <a:t>Environmental Purity: </a:t>
            </a:r>
            <a:r>
              <a:rPr lang="en-US" sz="3000" dirty="0">
                <a:latin typeface="Times New Roman" panose="02020603050405020304" pitchFamily="18" charset="0"/>
                <a:ea typeface="Calibri" panose="020F0502020204030204" pitchFamily="34" charset="0"/>
                <a:cs typeface="Times New Roman" panose="02020603050405020304" pitchFamily="18" charset="0"/>
              </a:rPr>
              <a:t>To Protect the land, air and water from pollution, littering and other waste that may come as a result of tourism business or visitors.</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4" name="Picture 13"/>
          <p:cNvPicPr>
            <a:picLocks noChangeAspect="1"/>
          </p:cNvPicPr>
          <p:nvPr/>
        </p:nvPicPr>
        <p:blipFill>
          <a:blip r:embed="rId4"/>
          <a:stretch>
            <a:fillRect/>
          </a:stretch>
        </p:blipFill>
        <p:spPr>
          <a:xfrm>
            <a:off x="9207131" y="709684"/>
            <a:ext cx="3020126" cy="6100573"/>
          </a:xfrm>
          <a:prstGeom prst="rect">
            <a:avLst/>
          </a:prstGeom>
        </p:spPr>
      </p:pic>
    </p:spTree>
    <p:extLst>
      <p:ext uri="{BB962C8B-B14F-4D97-AF65-F5344CB8AC3E}">
        <p14:creationId xmlns:p14="http://schemas.microsoft.com/office/powerpoint/2010/main" val="3397740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62580" y="3060565"/>
            <a:ext cx="11320866"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bg1"/>
                </a:solidFill>
                <a:latin typeface="Century Gothic" panose="020B0502020202020204" pitchFamily="34" charset="0"/>
              </a:rPr>
              <a:t>BUDGETING IN TOURISM</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76228" y="0"/>
            <a:ext cx="11315772" cy="923330"/>
          </a:xfrm>
          <a:prstGeom prst="rect">
            <a:avLst/>
          </a:prstGeom>
          <a:solidFill>
            <a:srgbClr val="00B050"/>
          </a:solidFill>
        </p:spPr>
        <p:txBody>
          <a:bodyPr wrap="square" rtlCol="0">
            <a:spAutoFit/>
          </a:bodyPr>
          <a:lstStyle/>
          <a:p>
            <a:pPr lvl="0" algn="ctr"/>
            <a:r>
              <a:rPr lang="en-US" sz="5400" b="1">
                <a:solidFill>
                  <a:prstClr val="white"/>
                </a:solidFill>
                <a:effectLst>
                  <a:outerShdw blurRad="38100" dist="38100" dir="2700000" algn="tl">
                    <a:srgbClr val="000000">
                      <a:alpha val="43137"/>
                    </a:srgbClr>
                  </a:outerShdw>
                </a:effectLst>
                <a:latin typeface="Agency FB" pitchFamily="34" charset="0"/>
              </a:rPr>
              <a:t>BUDGETING AND FUNDING TOURISM IN NIGERIA</a:t>
            </a:r>
            <a:endParaRPr lang="en-US" sz="5400" b="1" dirty="0">
              <a:solidFill>
                <a:prstClr val="white"/>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405025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800911"/>
            <a:ext cx="8971082" cy="5755422"/>
          </a:xfrm>
          <a:prstGeom prst="rect">
            <a:avLst/>
          </a:prstGeom>
        </p:spPr>
        <p:txBody>
          <a:bodyPr wrap="square">
            <a:spAutoFit/>
          </a:bodyPr>
          <a:lstStyle/>
          <a:p>
            <a:pPr marL="285750" indent="-285750">
              <a:buFont typeface="Wingdings" panose="05000000000000000000" pitchFamily="2" charset="2"/>
              <a:buChar char="q"/>
            </a:pPr>
            <a:r>
              <a:rPr lang="en-US" sz="4800" b="1" dirty="0">
                <a:solidFill>
                  <a:srgbClr val="202124"/>
                </a:solidFill>
                <a:latin typeface="arial" panose="020B0604020202020204" pitchFamily="34" charset="0"/>
              </a:rPr>
              <a:t>What is budgeting?</a:t>
            </a:r>
          </a:p>
          <a:p>
            <a:pPr marL="457200" indent="-457200">
              <a:buFont typeface="Wingdings" panose="05000000000000000000" pitchFamily="2" charset="2"/>
              <a:buChar char="ü"/>
            </a:pPr>
            <a:r>
              <a:rPr lang="en-US" sz="3200" dirty="0">
                <a:solidFill>
                  <a:srgbClr val="202124"/>
                </a:solidFill>
                <a:latin typeface="arial" panose="020B0604020202020204" pitchFamily="34" charset="0"/>
              </a:rPr>
              <a:t>Budgeting is </a:t>
            </a:r>
            <a:r>
              <a:rPr lang="en-US" sz="3200" b="1" dirty="0">
                <a:solidFill>
                  <a:srgbClr val="202124"/>
                </a:solidFill>
                <a:latin typeface="arial" panose="020B0604020202020204" pitchFamily="34" charset="0"/>
              </a:rPr>
              <a:t>the process of creating a plan to spend money</a:t>
            </a:r>
            <a:r>
              <a:rPr lang="en-US" sz="3200" dirty="0">
                <a:solidFill>
                  <a:srgbClr val="202124"/>
                </a:solidFill>
                <a:latin typeface="arial" panose="020B0604020202020204" pitchFamily="34" charset="0"/>
              </a:rPr>
              <a:t>. </a:t>
            </a:r>
          </a:p>
          <a:p>
            <a:pPr marL="457200" indent="-457200">
              <a:buFont typeface="Wingdings" panose="05000000000000000000" pitchFamily="2" charset="2"/>
              <a:buChar char="ü"/>
            </a:pPr>
            <a:r>
              <a:rPr lang="en-US" sz="3200" dirty="0">
                <a:solidFill>
                  <a:srgbClr val="202124"/>
                </a:solidFill>
                <a:latin typeface="arial" panose="020B0604020202020204" pitchFamily="34" charset="0"/>
              </a:rPr>
              <a:t>This spending plan is called a budget. </a:t>
            </a:r>
          </a:p>
          <a:p>
            <a:pPr marL="457200" indent="-457200">
              <a:buFont typeface="Wingdings" panose="05000000000000000000" pitchFamily="2" charset="2"/>
              <a:buChar char="ü"/>
            </a:pPr>
            <a:r>
              <a:rPr lang="en-US" sz="3200" dirty="0">
                <a:solidFill>
                  <a:srgbClr val="202124"/>
                </a:solidFill>
                <a:latin typeface="arial" panose="020B0604020202020204" pitchFamily="34" charset="0"/>
              </a:rPr>
              <a:t>Creating this spending plan allows Government or organizations to determine in advance whether they will have enough money to do the things they need to do or would like to do. </a:t>
            </a:r>
          </a:p>
          <a:p>
            <a:pPr marL="457200" indent="-457200">
              <a:buFont typeface="Wingdings" panose="05000000000000000000" pitchFamily="2" charset="2"/>
              <a:buChar char="ü"/>
            </a:pPr>
            <a:r>
              <a:rPr lang="en-US" sz="3200" dirty="0">
                <a:solidFill>
                  <a:srgbClr val="202124"/>
                </a:solidFill>
                <a:latin typeface="arial" panose="020B0604020202020204" pitchFamily="34" charset="0"/>
              </a:rPr>
              <a:t>Budgeting is therefore simply balancing expenditures with incomes.</a:t>
            </a:r>
          </a:p>
        </p:txBody>
      </p:sp>
      <p:pic>
        <p:nvPicPr>
          <p:cNvPr id="7" name="Picture 6"/>
          <p:cNvPicPr>
            <a:picLocks noChangeAspect="1"/>
          </p:cNvPicPr>
          <p:nvPr/>
        </p:nvPicPr>
        <p:blipFill>
          <a:blip r:embed="rId4"/>
          <a:stretch>
            <a:fillRect/>
          </a:stretch>
        </p:blipFill>
        <p:spPr>
          <a:xfrm>
            <a:off x="9851366" y="740879"/>
            <a:ext cx="2562420" cy="6764102"/>
          </a:xfrm>
          <a:prstGeom prst="rect">
            <a:avLst/>
          </a:prstGeom>
        </p:spPr>
      </p:pic>
    </p:spTree>
    <p:extLst>
      <p:ext uri="{BB962C8B-B14F-4D97-AF65-F5344CB8AC3E}">
        <p14:creationId xmlns:p14="http://schemas.microsoft.com/office/powerpoint/2010/main" val="3919040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3" y="634139"/>
            <a:ext cx="8712290" cy="6186309"/>
          </a:xfrm>
          <a:prstGeom prst="rect">
            <a:avLst/>
          </a:prstGeom>
        </p:spPr>
        <p:txBody>
          <a:bodyPr wrap="square">
            <a:spAutoFit/>
          </a:bodyPr>
          <a:lstStyle/>
          <a:p>
            <a:pPr marL="285750" indent="-285750">
              <a:buFont typeface="Wingdings" panose="05000000000000000000" pitchFamily="2" charset="2"/>
              <a:buChar char="q"/>
            </a:pPr>
            <a:r>
              <a:rPr lang="en-US" sz="3600" dirty="0">
                <a:solidFill>
                  <a:srgbClr val="202124"/>
                </a:solidFill>
                <a:latin typeface="arial" panose="020B0604020202020204" pitchFamily="34" charset="0"/>
              </a:rPr>
              <a:t> 	There are four common types of 	budgets that can be used in Tourism: </a:t>
            </a:r>
          </a:p>
          <a:p>
            <a:pPr marL="1428750" lvl="2" indent="-514350">
              <a:buFont typeface="+mj-lt"/>
              <a:buAutoNum type="arabicParenR"/>
            </a:pPr>
            <a:r>
              <a:rPr lang="en-US" sz="3600" b="1" dirty="0">
                <a:solidFill>
                  <a:srgbClr val="202124"/>
                </a:solidFill>
                <a:latin typeface="arial" panose="020B0604020202020204" pitchFamily="34" charset="0"/>
              </a:rPr>
              <a:t> incremental,</a:t>
            </a:r>
          </a:p>
          <a:p>
            <a:pPr marL="1428750" lvl="2" indent="-514350">
              <a:buFont typeface="+mj-lt"/>
              <a:buAutoNum type="arabicParenR"/>
            </a:pPr>
            <a:r>
              <a:rPr lang="en-US" sz="3600" b="1" dirty="0">
                <a:solidFill>
                  <a:srgbClr val="202124"/>
                </a:solidFill>
                <a:latin typeface="arial" panose="020B0604020202020204" pitchFamily="34" charset="0"/>
              </a:rPr>
              <a:t> activity-based, </a:t>
            </a:r>
          </a:p>
          <a:p>
            <a:pPr marL="1428750" lvl="2" indent="-514350">
              <a:buFont typeface="+mj-lt"/>
              <a:buAutoNum type="arabicParenR"/>
            </a:pPr>
            <a:r>
              <a:rPr lang="en-US" sz="3600" b="1" dirty="0">
                <a:solidFill>
                  <a:srgbClr val="202124"/>
                </a:solidFill>
                <a:latin typeface="arial" panose="020B0604020202020204" pitchFamily="34" charset="0"/>
              </a:rPr>
              <a:t> value proposition, and </a:t>
            </a:r>
          </a:p>
          <a:p>
            <a:pPr marL="1428750" lvl="2" indent="-514350">
              <a:buFont typeface="+mj-lt"/>
              <a:buAutoNum type="arabicParenR"/>
            </a:pPr>
            <a:r>
              <a:rPr lang="en-US" sz="3600" b="1" dirty="0">
                <a:solidFill>
                  <a:srgbClr val="202124"/>
                </a:solidFill>
                <a:latin typeface="arial" panose="020B0604020202020204" pitchFamily="34" charset="0"/>
              </a:rPr>
              <a:t> zero-based</a:t>
            </a:r>
            <a:r>
              <a:rPr lang="en-US" sz="3600" dirty="0">
                <a:solidFill>
                  <a:srgbClr val="202124"/>
                </a:solidFill>
                <a:latin typeface="arial" panose="020B0604020202020204" pitchFamily="34" charset="0"/>
              </a:rPr>
              <a:t>.</a:t>
            </a:r>
          </a:p>
          <a:p>
            <a:pPr marL="457200" lvl="0" indent="-457200">
              <a:buFont typeface="Wingdings" panose="05000000000000000000" pitchFamily="2" charset="2"/>
              <a:buChar char="q"/>
            </a:pPr>
            <a:r>
              <a:rPr lang="en-US" sz="3600" dirty="0">
                <a:solidFill>
                  <a:srgbClr val="202124"/>
                </a:solidFill>
                <a:latin typeface="arial" panose="020B0604020202020204" pitchFamily="34" charset="0"/>
              </a:rPr>
              <a:t>  	In Tourism Budget is important to:</a:t>
            </a:r>
          </a:p>
          <a:p>
            <a:pPr marL="1428750" lvl="2" indent="-514350">
              <a:buFont typeface="+mj-lt"/>
              <a:buAutoNum type="alphaLcParenR"/>
            </a:pPr>
            <a:r>
              <a:rPr lang="en-US" sz="3600" dirty="0">
                <a:solidFill>
                  <a:srgbClr val="202124"/>
                </a:solidFill>
                <a:latin typeface="arial" panose="020B0604020202020204" pitchFamily="34" charset="0"/>
              </a:rPr>
              <a:t> 	The Government;</a:t>
            </a:r>
          </a:p>
          <a:p>
            <a:pPr marL="1428750" lvl="2" indent="-514350">
              <a:buFont typeface="+mj-lt"/>
              <a:buAutoNum type="alphaLcParenR"/>
            </a:pPr>
            <a:r>
              <a:rPr lang="en-US" sz="3600" dirty="0">
                <a:solidFill>
                  <a:srgbClr val="202124"/>
                </a:solidFill>
                <a:latin typeface="arial" panose="020B0604020202020204" pitchFamily="34" charset="0"/>
              </a:rPr>
              <a:t>  	The DMO,DMCs and other 	stakeholders; and</a:t>
            </a:r>
          </a:p>
          <a:p>
            <a:pPr marL="1428750" lvl="2" indent="-514350">
              <a:buFont typeface="+mj-lt"/>
              <a:buAutoNum type="alphaLcParenR"/>
            </a:pPr>
            <a:r>
              <a:rPr lang="en-US" sz="3600" dirty="0">
                <a:solidFill>
                  <a:srgbClr val="202124"/>
                </a:solidFill>
                <a:latin typeface="arial" panose="020B0604020202020204" pitchFamily="34" charset="0"/>
              </a:rPr>
              <a:t>  	The Tourists. </a:t>
            </a:r>
            <a:endParaRPr lang="en-US" sz="3600" dirty="0"/>
          </a:p>
        </p:txBody>
      </p:sp>
      <p:pic>
        <p:nvPicPr>
          <p:cNvPr id="15" name="Picture 14"/>
          <p:cNvPicPr>
            <a:picLocks noChangeAspect="1"/>
          </p:cNvPicPr>
          <p:nvPr/>
        </p:nvPicPr>
        <p:blipFill>
          <a:blip r:embed="rId4"/>
          <a:stretch>
            <a:fillRect/>
          </a:stretch>
        </p:blipFill>
        <p:spPr>
          <a:xfrm>
            <a:off x="9302361" y="740879"/>
            <a:ext cx="3111425" cy="6764102"/>
          </a:xfrm>
          <a:prstGeom prst="rect">
            <a:avLst/>
          </a:prstGeom>
        </p:spPr>
      </p:pic>
    </p:spTree>
    <p:extLst>
      <p:ext uri="{BB962C8B-B14F-4D97-AF65-F5344CB8AC3E}">
        <p14:creationId xmlns:p14="http://schemas.microsoft.com/office/powerpoint/2010/main" val="3015745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73456" y="646422"/>
            <a:ext cx="8680852" cy="5893921"/>
          </a:xfrm>
          <a:prstGeom prst="rect">
            <a:avLst/>
          </a:prstGeom>
        </p:spPr>
        <p:txBody>
          <a:bodyPr wrap="square">
            <a:spAutoFit/>
          </a:bodyPr>
          <a:lstStyle/>
          <a:p>
            <a:pPr marL="285750" lvl="0" indent="-285750">
              <a:buFont typeface="Wingdings" panose="05000000000000000000" pitchFamily="2" charset="2"/>
              <a:buChar char="q"/>
            </a:pPr>
            <a:r>
              <a:rPr lang="en-US" sz="3200" b="1" dirty="0">
                <a:solidFill>
                  <a:srgbClr val="202124"/>
                </a:solidFill>
                <a:latin typeface="arial" panose="020B0604020202020204" pitchFamily="34" charset="0"/>
              </a:rPr>
              <a:t>GOVERNMENT BUDGET ON TOURISM.</a:t>
            </a:r>
            <a:r>
              <a:rPr lang="en-US" sz="3200" dirty="0">
                <a:solidFill>
                  <a:srgbClr val="202124"/>
                </a:solidFill>
                <a:latin typeface="arial" panose="020B0604020202020204" pitchFamily="34" charset="0"/>
              </a:rPr>
              <a:t> </a:t>
            </a:r>
          </a:p>
          <a:p>
            <a:pPr marL="571500" indent="-571500">
              <a:lnSpc>
                <a:spcPct val="115000"/>
              </a:lnSpc>
              <a:buFont typeface="Wingdings" panose="05000000000000000000" pitchFamily="2" charset="2"/>
              <a:buChar char="q"/>
            </a:pPr>
            <a:r>
              <a:rPr lang="en-US" sz="3000" dirty="0"/>
              <a:t>Nigeria recorded a total of five million tourists in 2021, ranking 35th in the world in absolute terms. </a:t>
            </a:r>
          </a:p>
          <a:p>
            <a:pPr marL="571500" indent="-571500">
              <a:lnSpc>
                <a:spcPct val="115000"/>
              </a:lnSpc>
              <a:buFont typeface="Wingdings" panose="05000000000000000000" pitchFamily="2" charset="2"/>
              <a:buChar char="q"/>
            </a:pPr>
            <a:r>
              <a:rPr lang="en-US" sz="3000" dirty="0"/>
              <a:t>The fact that larger countries regularly perform better in a comparison of the absolute number of guests is obvious. </a:t>
            </a:r>
          </a:p>
          <a:p>
            <a:pPr marL="571500" indent="-571500">
              <a:lnSpc>
                <a:spcPct val="115000"/>
              </a:lnSpc>
              <a:buFont typeface="Wingdings" panose="05000000000000000000" pitchFamily="2" charset="2"/>
              <a:buChar char="q"/>
            </a:pPr>
            <a:r>
              <a:rPr lang="en-US" sz="3000" dirty="0"/>
              <a:t>By putting the tourist numbers in relation to the population of Nigeria, the result is much more comparable picture: With 0.025 tourists per resident, Nigeria ranked 164th in the world. In Western Africa, it ranked 8th.</a:t>
            </a:r>
          </a:p>
        </p:txBody>
      </p:sp>
      <p:sp>
        <p:nvSpPr>
          <p:cNvPr id="5" name="Rectangle 4"/>
          <p:cNvSpPr/>
          <p:nvPr/>
        </p:nvSpPr>
        <p:spPr>
          <a:xfrm>
            <a:off x="914400" y="-89101"/>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9478108" y="709684"/>
            <a:ext cx="2700243" cy="6148316"/>
          </a:xfrm>
          <a:prstGeom prst="rect">
            <a:avLst/>
          </a:prstGeom>
        </p:spPr>
      </p:pic>
    </p:spTree>
    <p:extLst>
      <p:ext uri="{BB962C8B-B14F-4D97-AF65-F5344CB8AC3E}">
        <p14:creationId xmlns:p14="http://schemas.microsoft.com/office/powerpoint/2010/main" val="1626384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66158" y="525018"/>
            <a:ext cx="8964283" cy="7029617"/>
          </a:xfrm>
          <a:prstGeom prst="rect">
            <a:avLst/>
          </a:prstGeom>
        </p:spPr>
        <p:txBody>
          <a:bodyPr wrap="square">
            <a:spAutoFit/>
          </a:bodyPr>
          <a:lstStyle/>
          <a:p>
            <a:pPr marL="571500" indent="-571500">
              <a:lnSpc>
                <a:spcPct val="115000"/>
              </a:lnSpc>
              <a:buFont typeface="Wingdings" panose="05000000000000000000" pitchFamily="2" charset="2"/>
              <a:buChar char="q"/>
            </a:pPr>
            <a:r>
              <a:rPr lang="en-US" sz="3600" dirty="0"/>
              <a:t>Nigeria generated around 321.00 million US Dollar in the tourism sector alone. </a:t>
            </a:r>
          </a:p>
          <a:p>
            <a:pPr marL="571500" indent="-571500">
              <a:lnSpc>
                <a:spcPct val="115000"/>
              </a:lnSpc>
              <a:buFont typeface="Wingdings" panose="05000000000000000000" pitchFamily="2" charset="2"/>
              <a:buChar char="q"/>
            </a:pPr>
            <a:r>
              <a:rPr lang="en-US" sz="3600" dirty="0"/>
              <a:t>This corresponds to 0.073 percent of its the gross domestic product and approximately 34 percent of all international tourism receipts in Western Africa.</a:t>
            </a:r>
          </a:p>
          <a:p>
            <a:pPr marL="571500" indent="-571500">
              <a:lnSpc>
                <a:spcPct val="115000"/>
              </a:lnSpc>
              <a:buFont typeface="Wingdings" panose="05000000000000000000" pitchFamily="2" charset="2"/>
              <a:buChar char="q"/>
            </a:pPr>
            <a:r>
              <a:rPr lang="en-US" sz="3600" dirty="0">
                <a:solidFill>
                  <a:srgbClr val="202124"/>
                </a:solidFill>
              </a:rPr>
              <a:t>Government budget on Tourism in Nigeria has been at a very low level in the last decade, compared to countries like Kenya, Egypt, South Africa and even The Gambia.</a:t>
            </a:r>
          </a:p>
          <a:p>
            <a:pPr marL="571500" indent="-571500">
              <a:lnSpc>
                <a:spcPct val="115000"/>
              </a:lnSpc>
              <a:buFont typeface="Wingdings" panose="05000000000000000000" pitchFamily="2" charset="2"/>
              <a:buChar char="q"/>
            </a:pPr>
            <a:endParaRPr lang="en-US" sz="3200" dirty="0"/>
          </a:p>
        </p:txBody>
      </p:sp>
      <p:sp>
        <p:nvSpPr>
          <p:cNvPr id="5" name="Rectangle 4"/>
          <p:cNvSpPr/>
          <p:nvPr/>
        </p:nvSpPr>
        <p:spPr>
          <a:xfrm>
            <a:off x="928394" y="-121313"/>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9954883" y="717621"/>
            <a:ext cx="2271232" cy="6140379"/>
          </a:xfrm>
          <a:prstGeom prst="rect">
            <a:avLst/>
          </a:prstGeom>
        </p:spPr>
      </p:pic>
    </p:spTree>
    <p:extLst>
      <p:ext uri="{BB962C8B-B14F-4D97-AF65-F5344CB8AC3E}">
        <p14:creationId xmlns:p14="http://schemas.microsoft.com/office/powerpoint/2010/main" val="62814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684259" y="740879"/>
            <a:ext cx="9919989" cy="6290953"/>
          </a:xfrm>
          <a:prstGeom prst="rect">
            <a:avLst/>
          </a:prstGeom>
        </p:spPr>
        <p:txBody>
          <a:bodyPr wrap="square">
            <a:spAutoFit/>
          </a:bodyPr>
          <a:lstStyle/>
          <a:p>
            <a:pPr marL="0" lvl="1">
              <a:buFont typeface="Wingdings" panose="05000000000000000000" pitchFamily="2" charset="2"/>
              <a:buChar char="q"/>
            </a:pPr>
            <a:r>
              <a:rPr lang="en-US" sz="3200" dirty="0">
                <a:solidFill>
                  <a:srgbClr val="202124"/>
                </a:solidFill>
                <a:latin typeface="arial" panose="020B0604020202020204" pitchFamily="34" charset="0"/>
              </a:rPr>
              <a:t> 	As a result Tourism contribute about 2% on the 	average to DGP during this period.</a:t>
            </a:r>
          </a:p>
          <a:p>
            <a:pPr marL="0" lvl="1">
              <a:buFont typeface="Wingdings" panose="05000000000000000000" pitchFamily="2" charset="2"/>
              <a:buChar char="q"/>
            </a:pPr>
            <a:r>
              <a:rPr lang="en-US" sz="3200" dirty="0">
                <a:solidFill>
                  <a:srgbClr val="202124"/>
                </a:solidFill>
                <a:latin typeface="arial" panose="020B0604020202020204" pitchFamily="34" charset="0"/>
              </a:rPr>
              <a:t> 	75% of Government budget to Tourism in Nigeria 	is spent on recurrent expenditures.</a:t>
            </a:r>
          </a:p>
          <a:p>
            <a:pPr marL="0" lvl="1">
              <a:buFont typeface="Wingdings" panose="05000000000000000000" pitchFamily="2" charset="2"/>
              <a:buChar char="q"/>
            </a:pPr>
            <a:r>
              <a:rPr lang="en-US" sz="3200" dirty="0">
                <a:solidFill>
                  <a:srgbClr val="202124"/>
                </a:solidFill>
                <a:latin typeface="arial" panose="020B0604020202020204" pitchFamily="34" charset="0"/>
              </a:rPr>
              <a:t>  	About 3,5% of DGP that went to Government 	intervention did not come to private tourism.</a:t>
            </a:r>
          </a:p>
          <a:p>
            <a:pPr marL="571500" lvl="0" indent="-571500">
              <a:lnSpc>
                <a:spcPct val="115000"/>
              </a:lnSpc>
              <a:buFont typeface="Wingdings" panose="05000000000000000000" pitchFamily="2" charset="2"/>
              <a:buChar char="q"/>
            </a:pPr>
            <a:r>
              <a:rPr lang="en-US" sz="3600" b="1" dirty="0">
                <a:solidFill>
                  <a:prstClr val="black"/>
                </a:solidFill>
                <a:cs typeface="Calibri" pitchFamily="34" charset="0"/>
              </a:rPr>
              <a:t>Can this be the ultimate potential of Nigeria in Tourism? No!</a:t>
            </a:r>
            <a:endParaRPr lang="en-US" sz="2800" b="1" dirty="0">
              <a:solidFill>
                <a:prstClr val="black"/>
              </a:solidFill>
              <a:cs typeface="Calibri" pitchFamily="34" charset="0"/>
            </a:endParaRPr>
          </a:p>
          <a:p>
            <a:pPr marL="1028700" lvl="1" indent="-571500">
              <a:buFont typeface="Wingdings" panose="05000000000000000000" pitchFamily="2" charset="2"/>
              <a:buChar char="ü"/>
            </a:pPr>
            <a:r>
              <a:rPr lang="en-US" sz="3200" dirty="0">
                <a:solidFill>
                  <a:srgbClr val="202124"/>
                </a:solidFill>
                <a:latin typeface="arial" panose="020B0604020202020204" pitchFamily="34" charset="0"/>
              </a:rPr>
              <a:t>Government should therefore increasing funding to tourism agencies and rejig their operations.</a:t>
            </a:r>
          </a:p>
          <a:p>
            <a:pPr marL="1028700" lvl="1" indent="-571500">
              <a:buFont typeface="Wingdings" panose="05000000000000000000" pitchFamily="2" charset="2"/>
              <a:buChar char="ü"/>
            </a:pPr>
            <a:r>
              <a:rPr lang="en-US" sz="3200" dirty="0">
                <a:solidFill>
                  <a:srgbClr val="202124"/>
                </a:solidFill>
                <a:latin typeface="arial" panose="020B0604020202020204" pitchFamily="34" charset="0"/>
              </a:rPr>
              <a:t>Government must invest in tourism Brand development and Digital Tourism in Nigeria. </a:t>
            </a:r>
            <a:endParaRPr lang="en-US" sz="3200" dirty="0"/>
          </a:p>
        </p:txBody>
      </p:sp>
      <p:pic>
        <p:nvPicPr>
          <p:cNvPr id="15" name="Picture 14"/>
          <p:cNvPicPr>
            <a:picLocks noChangeAspect="1"/>
          </p:cNvPicPr>
          <p:nvPr/>
        </p:nvPicPr>
        <p:blipFill>
          <a:blip r:embed="rId4"/>
          <a:stretch>
            <a:fillRect/>
          </a:stretch>
        </p:blipFill>
        <p:spPr>
          <a:xfrm>
            <a:off x="10524226" y="740879"/>
            <a:ext cx="1889560" cy="6764102"/>
          </a:xfrm>
          <a:prstGeom prst="rect">
            <a:avLst/>
          </a:prstGeom>
        </p:spPr>
      </p:pic>
    </p:spTree>
    <p:extLst>
      <p:ext uri="{BB962C8B-B14F-4D97-AF65-F5344CB8AC3E}">
        <p14:creationId xmlns:p14="http://schemas.microsoft.com/office/powerpoint/2010/main" val="1739795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37"/>
            <a:ext cx="862760"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1524000" y="6340841"/>
            <a:ext cx="74295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96" y="6134667"/>
            <a:ext cx="495068" cy="762000"/>
          </a:xfrm>
          <a:prstGeom prst="rect">
            <a:avLst/>
          </a:prstGeom>
          <a:noFill/>
          <a:ln>
            <a:noFill/>
          </a:ln>
        </p:spPr>
      </p:pic>
      <p:sp>
        <p:nvSpPr>
          <p:cNvPr id="19" name="Arc 18"/>
          <p:cNvSpPr/>
          <p:nvPr/>
        </p:nvSpPr>
        <p:spPr>
          <a:xfrm>
            <a:off x="-300664" y="38667"/>
            <a:ext cx="1181337" cy="1424373"/>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77878" y="379019"/>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7" name="Title 1"/>
          <p:cNvSpPr txBox="1">
            <a:spLocks/>
          </p:cNvSpPr>
          <p:nvPr/>
        </p:nvSpPr>
        <p:spPr>
          <a:xfrm>
            <a:off x="431380" y="305395"/>
            <a:ext cx="11311327" cy="1022551"/>
          </a:xfrm>
          <a:prstGeom prst="rect">
            <a:avLst/>
          </a:prstGeom>
          <a:ln>
            <a:noFill/>
          </a:ln>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300" b="1" dirty="0">
                <a:solidFill>
                  <a:prstClr val="black"/>
                </a:solidFill>
                <a:effectLst>
                  <a:outerShdw blurRad="38100" dist="38100" dir="2700000" algn="tl">
                    <a:srgbClr val="000000">
                      <a:alpha val="43137"/>
                    </a:srgbClr>
                  </a:outerShdw>
                </a:effectLst>
                <a:latin typeface="Century Gothic" pitchFamily="34" charset="0"/>
              </a:rPr>
              <a:t>		</a:t>
            </a:r>
            <a:r>
              <a:rPr lang="en-US" sz="12300" b="1" dirty="0">
                <a:solidFill>
                  <a:prstClr val="black"/>
                </a:solidFill>
                <a:effectLst>
                  <a:outerShdw blurRad="38100" dist="38100" dir="2700000" algn="tl">
                    <a:srgbClr val="000000">
                      <a:alpha val="43137"/>
                    </a:srgbClr>
                  </a:outerShdw>
                </a:effectLst>
                <a:latin typeface="Wide Latin" panose="020A0A07050505020404" pitchFamily="18" charset="0"/>
              </a:rPr>
              <a:t>	</a:t>
            </a:r>
            <a:r>
              <a:rPr lang="en-US" sz="14800" b="1" dirty="0">
                <a:solidFill>
                  <a:prstClr val="black"/>
                </a:solidFill>
                <a:effectLst>
                  <a:outerShdw blurRad="38100" dist="38100" dir="2700000" algn="tl">
                    <a:srgbClr val="000000">
                      <a:alpha val="43137"/>
                    </a:srgbClr>
                  </a:outerShdw>
                </a:effectLst>
                <a:latin typeface="Wide Latin" panose="020A0A07050505020404" pitchFamily="18" charset="0"/>
              </a:rPr>
              <a:t>TEASER</a:t>
            </a:r>
            <a:r>
              <a:rPr lang="en-US" sz="3600" b="1" dirty="0">
                <a:solidFill>
                  <a:prstClr val="white"/>
                </a:solidFill>
                <a:effectLst>
                  <a:outerShdw blurRad="38100" dist="38100" dir="2700000" algn="tl">
                    <a:srgbClr val="000000">
                      <a:alpha val="43137"/>
                    </a:srgbClr>
                  </a:outerShdw>
                </a:effectLst>
                <a:latin typeface="Century Gothic" pitchFamily="34" charset="0"/>
              </a:rPr>
              <a:t>						</a:t>
            </a:r>
            <a:endParaRPr lang="en-GB" sz="36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cxnSp>
        <p:nvCxnSpPr>
          <p:cNvPr id="12" name="Straight Connector 11"/>
          <p:cNvCxnSpPr/>
          <p:nvPr/>
        </p:nvCxnSpPr>
        <p:spPr>
          <a:xfrm flipV="1">
            <a:off x="880673" y="1113659"/>
            <a:ext cx="11311327" cy="656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030" name="Picture 6" descr="10,824 Driving Job Photos - Free &amp; Royalty-Free Stock Photos from Dreams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760" y="1851895"/>
            <a:ext cx="5890040" cy="50061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2760" y="1266061"/>
            <a:ext cx="11311328" cy="646331"/>
          </a:xfrm>
          <a:prstGeom prst="rect">
            <a:avLst/>
          </a:prstGeom>
          <a:noFill/>
        </p:spPr>
        <p:txBody>
          <a:bodyPr wrap="square" rtlCol="0">
            <a:spAutoFit/>
          </a:bodyPr>
          <a:lstStyle/>
          <a:p>
            <a:pPr marL="571500" indent="-571500">
              <a:buFont typeface="Wingdings" pitchFamily="2" charset="2"/>
              <a:buChar char="q"/>
            </a:pPr>
            <a:r>
              <a:rPr lang="en-US" sz="3600" b="1" dirty="0">
                <a:effectLst>
                  <a:outerShdw blurRad="38100" dist="38100" dir="2700000" algn="tl">
                    <a:srgbClr val="000000">
                      <a:alpha val="43137"/>
                    </a:srgbClr>
                  </a:outerShdw>
                </a:effectLst>
                <a:latin typeface="Century Gothic" pitchFamily="34" charset="0"/>
              </a:rPr>
              <a:t>THE STORY OF A PROFESSOR AND THE DRIVER.</a:t>
            </a:r>
          </a:p>
        </p:txBody>
      </p:sp>
      <p:sp>
        <p:nvSpPr>
          <p:cNvPr id="5" name="AutoShape 10" descr="New Driver Program - Professional Driving Systems"/>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New Driver Program - Professional Driving Systems"/>
          <p:cNvSpPr>
            <a:spLocks noChangeAspect="1" noChangeArrowheads="1"/>
          </p:cNvSpPr>
          <p:nvPr/>
        </p:nvSpPr>
        <p:spPr bwMode="auto">
          <a:xfrm>
            <a:off x="1754981" y="793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New Driver Program - Professional Driving Systems"/>
          <p:cNvSpPr>
            <a:spLocks noChangeAspect="1" noChangeArrowheads="1"/>
          </p:cNvSpPr>
          <p:nvPr/>
        </p:nvSpPr>
        <p:spPr bwMode="auto">
          <a:xfrm>
            <a:off x="1869281" y="16033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1" name="Picture 17" descr="Professional class 5 basic driving courses in Edmonton - Alber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624" y="1883392"/>
            <a:ext cx="5403376" cy="497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35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989460" y="762448"/>
            <a:ext cx="8853787" cy="6001643"/>
          </a:xfrm>
          <a:prstGeom prst="rect">
            <a:avLst/>
          </a:prstGeom>
        </p:spPr>
        <p:txBody>
          <a:bodyPr wrap="square">
            <a:spAutoFit/>
          </a:bodyPr>
          <a:lstStyle/>
          <a:p>
            <a:pPr marL="571500" indent="-571500">
              <a:buFont typeface="Wingdings" panose="05000000000000000000" pitchFamily="2" charset="2"/>
              <a:buChar char="q"/>
            </a:pPr>
            <a:r>
              <a:rPr lang="en-US" sz="3600" b="1" dirty="0">
                <a:solidFill>
                  <a:srgbClr val="202124"/>
                </a:solidFill>
                <a:latin typeface="arial" panose="020B0604020202020204" pitchFamily="34" charset="0"/>
              </a:rPr>
              <a:t>What is a DMO?</a:t>
            </a:r>
          </a:p>
          <a:p>
            <a:pPr marL="571500" indent="-571500">
              <a:buFont typeface="Wingdings" panose="05000000000000000000" pitchFamily="2" charset="2"/>
              <a:buChar char="ü"/>
            </a:pPr>
            <a:r>
              <a:rPr lang="en-US" sz="2800" dirty="0">
                <a:solidFill>
                  <a:srgbClr val="202124"/>
                </a:solidFill>
                <a:latin typeface="arial" panose="020B0604020202020204" pitchFamily="34" charset="0"/>
              </a:rPr>
              <a:t>The DMO meaning or Destination Marketing Organization is a not-for-profit organization that represents a specific destination. Its purpose is to help drive business to the destination through group bookings at area properties.</a:t>
            </a:r>
          </a:p>
          <a:p>
            <a:pPr marL="457200" indent="-457200">
              <a:buFont typeface="Wingdings" panose="05000000000000000000" pitchFamily="2" charset="2"/>
              <a:buChar char="q"/>
            </a:pPr>
            <a:r>
              <a:rPr lang="en-US" sz="3600" b="1" dirty="0">
                <a:solidFill>
                  <a:srgbClr val="252525"/>
                </a:solidFill>
                <a:latin typeface="Open Sans"/>
              </a:rPr>
              <a:t> What is a DMC?</a:t>
            </a:r>
          </a:p>
          <a:p>
            <a:pPr marL="457200" indent="-457200">
              <a:buFont typeface="Wingdings" panose="05000000000000000000" pitchFamily="2" charset="2"/>
              <a:buChar char="ü"/>
            </a:pPr>
            <a:r>
              <a:rPr lang="en-US" sz="2800" dirty="0">
                <a:solidFill>
                  <a:srgbClr val="212E42"/>
                </a:solidFill>
                <a:latin typeface="Open Sans"/>
              </a:rPr>
              <a:t>DMC’s specialize in the implementation of events rather than the destination and hotel selection. They handle all aspects of a program from airport transportation to themed events, activities and tours to overall program logistics. DMC’s are for profit businesses, providing services for a fee.</a:t>
            </a:r>
            <a:endParaRPr lang="en-US" sz="2800" b="1" dirty="0">
              <a:solidFill>
                <a:srgbClr val="252525"/>
              </a:solidFill>
              <a:latin typeface="Open Sans"/>
            </a:endParaRPr>
          </a:p>
        </p:txBody>
      </p:sp>
      <p:pic>
        <p:nvPicPr>
          <p:cNvPr id="16" name="Picture 15"/>
          <p:cNvPicPr>
            <a:picLocks noChangeAspect="1"/>
          </p:cNvPicPr>
          <p:nvPr/>
        </p:nvPicPr>
        <p:blipFill>
          <a:blip r:embed="rId4"/>
          <a:stretch>
            <a:fillRect/>
          </a:stretch>
        </p:blipFill>
        <p:spPr>
          <a:xfrm>
            <a:off x="9843247" y="740879"/>
            <a:ext cx="2570539" cy="6764102"/>
          </a:xfrm>
          <a:prstGeom prst="rect">
            <a:avLst/>
          </a:prstGeom>
        </p:spPr>
      </p:pic>
    </p:spTree>
    <p:extLst>
      <p:ext uri="{BB962C8B-B14F-4D97-AF65-F5344CB8AC3E}">
        <p14:creationId xmlns:p14="http://schemas.microsoft.com/office/powerpoint/2010/main" val="87611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989460" y="762448"/>
            <a:ext cx="8853787" cy="5201424"/>
          </a:xfrm>
          <a:prstGeom prst="rect">
            <a:avLst/>
          </a:prstGeom>
        </p:spPr>
        <p:txBody>
          <a:bodyPr wrap="square">
            <a:spAutoFit/>
          </a:bodyPr>
          <a:lstStyle/>
          <a:p>
            <a:pPr marL="285750" indent="-285750">
              <a:buFont typeface="Wingdings" panose="05000000000000000000" pitchFamily="2" charset="2"/>
              <a:buChar char="q"/>
            </a:pPr>
            <a:r>
              <a:rPr lang="en-US" sz="4000" b="1" dirty="0">
                <a:solidFill>
                  <a:srgbClr val="202124"/>
                </a:solidFill>
                <a:latin typeface="arial" panose="020B0604020202020204" pitchFamily="34" charset="0"/>
              </a:rPr>
              <a:t>There are three important activities of a DMO namely: </a:t>
            </a:r>
          </a:p>
          <a:p>
            <a:pPr marL="971550" lvl="1" indent="-514350">
              <a:buFont typeface="+mj-lt"/>
              <a:buAutoNum type="alphaLcParenR"/>
            </a:pPr>
            <a:r>
              <a:rPr lang="en-US" sz="3600" dirty="0">
                <a:solidFill>
                  <a:srgbClr val="202124"/>
                </a:solidFill>
                <a:latin typeface="arial" panose="020B0604020202020204" pitchFamily="34" charset="0"/>
              </a:rPr>
              <a:t>coordination of tourism stakeholders, </a:t>
            </a:r>
          </a:p>
          <a:p>
            <a:pPr marL="971550" lvl="1" indent="-514350">
              <a:buFont typeface="+mj-lt"/>
              <a:buAutoNum type="alphaLcParenR"/>
            </a:pPr>
            <a:r>
              <a:rPr lang="en-US" sz="3600" dirty="0">
                <a:solidFill>
                  <a:srgbClr val="202124"/>
                </a:solidFill>
                <a:latin typeface="arial" panose="020B0604020202020204" pitchFamily="34" charset="0"/>
              </a:rPr>
              <a:t>destination crisis management, providing oversight of the system through the implementation and management of the program, and </a:t>
            </a:r>
          </a:p>
          <a:p>
            <a:pPr marL="971550" lvl="1" indent="-514350">
              <a:buFont typeface="+mj-lt"/>
              <a:buAutoNum type="alphaLcParenR"/>
            </a:pPr>
            <a:r>
              <a:rPr lang="en-US" sz="3600" dirty="0">
                <a:solidFill>
                  <a:srgbClr val="202124"/>
                </a:solidFill>
                <a:latin typeface="arial" panose="020B0604020202020204" pitchFamily="34" charset="0"/>
              </a:rPr>
              <a:t>destination marketing, spearheading the DMO component.</a:t>
            </a:r>
            <a:r>
              <a:rPr lang="en-US" sz="3600" dirty="0">
                <a:solidFill>
                  <a:srgbClr val="252525"/>
                </a:solidFill>
                <a:latin typeface="Open Sans"/>
              </a:rPr>
              <a:t>	</a:t>
            </a:r>
            <a:endParaRPr lang="en-US" sz="3600" dirty="0"/>
          </a:p>
        </p:txBody>
      </p:sp>
      <p:pic>
        <p:nvPicPr>
          <p:cNvPr id="15" name="Picture 14"/>
          <p:cNvPicPr>
            <a:picLocks noChangeAspect="1"/>
          </p:cNvPicPr>
          <p:nvPr/>
        </p:nvPicPr>
        <p:blipFill>
          <a:blip r:embed="rId4"/>
          <a:stretch>
            <a:fillRect/>
          </a:stretch>
        </p:blipFill>
        <p:spPr>
          <a:xfrm>
            <a:off x="9644332" y="740879"/>
            <a:ext cx="2769454" cy="6764102"/>
          </a:xfrm>
          <a:prstGeom prst="rect">
            <a:avLst/>
          </a:prstGeom>
        </p:spPr>
      </p:pic>
    </p:spTree>
    <p:extLst>
      <p:ext uri="{BB962C8B-B14F-4D97-AF65-F5344CB8AC3E}">
        <p14:creationId xmlns:p14="http://schemas.microsoft.com/office/powerpoint/2010/main" val="64980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62580" y="636038"/>
            <a:ext cx="8263716" cy="6247864"/>
          </a:xfrm>
          <a:prstGeom prst="rect">
            <a:avLst/>
          </a:prstGeom>
        </p:spPr>
        <p:txBody>
          <a:bodyPr wrap="square">
            <a:spAutoFit/>
          </a:bodyPr>
          <a:lstStyle/>
          <a:p>
            <a:pPr marL="285750" indent="-285750">
              <a:buFont typeface="Wingdings" panose="05000000000000000000" pitchFamily="2" charset="2"/>
              <a:buChar char="q"/>
            </a:pPr>
            <a:r>
              <a:rPr lang="en-US" sz="3200" dirty="0">
                <a:solidFill>
                  <a:srgbClr val="252525"/>
                </a:solidFill>
                <a:latin typeface="Open Sans"/>
              </a:rPr>
              <a:t> 	</a:t>
            </a:r>
            <a:r>
              <a:rPr lang="en-US" sz="3200" b="1" dirty="0">
                <a:solidFill>
                  <a:srgbClr val="252525"/>
                </a:solidFill>
                <a:latin typeface="Open Sans"/>
              </a:rPr>
              <a:t>DMO Budget Analysis - </a:t>
            </a:r>
            <a:r>
              <a:rPr lang="en-US" sz="3200" dirty="0">
                <a:solidFill>
                  <a:srgbClr val="252525"/>
                </a:solidFill>
                <a:latin typeface="Open Sans"/>
              </a:rPr>
              <a:t>provides a 	fact-	based, compelling evaluation of 	current competitiveness and the 	economic opportunity associated with 	the budget funding of destination 	marketing.</a:t>
            </a:r>
          </a:p>
          <a:p>
            <a:pPr marL="285750" indent="-285750">
              <a:buFont typeface="Wingdings" panose="05000000000000000000" pitchFamily="2" charset="2"/>
              <a:buChar char="q"/>
            </a:pPr>
            <a:r>
              <a:rPr lang="en-US" sz="3200" dirty="0">
                <a:solidFill>
                  <a:srgbClr val="252525"/>
                </a:solidFill>
                <a:latin typeface="Open Sans"/>
              </a:rPr>
              <a:t> 	DMO B</a:t>
            </a:r>
            <a:r>
              <a:rPr lang="en-US" sz="3200" dirty="0">
                <a:solidFill>
                  <a:srgbClr val="252525"/>
                </a:solidFill>
                <a:latin typeface="Libre Baskerville"/>
              </a:rPr>
              <a:t>udgets are benchmarked 	against known measurements for each 	destination, including:</a:t>
            </a:r>
          </a:p>
          <a:p>
            <a:pPr marL="1428750" lvl="2" indent="-514350">
              <a:buFont typeface="+mj-lt"/>
              <a:buAutoNum type="alphaLcParenR"/>
            </a:pPr>
            <a:r>
              <a:rPr lang="en-US" sz="2800" dirty="0">
                <a:solidFill>
                  <a:srgbClr val="252525"/>
                </a:solidFill>
                <a:latin typeface="Open Sans"/>
              </a:rPr>
              <a:t>Hotel room revenue</a:t>
            </a:r>
          </a:p>
          <a:p>
            <a:pPr marL="1428750" lvl="2" indent="-514350">
              <a:buFont typeface="+mj-lt"/>
              <a:buAutoNum type="alphaLcParenR"/>
            </a:pPr>
            <a:r>
              <a:rPr lang="en-US" sz="2800" dirty="0">
                <a:solidFill>
                  <a:srgbClr val="252525"/>
                </a:solidFill>
                <a:latin typeface="Open Sans"/>
              </a:rPr>
              <a:t>Leisure and hospitality employment</a:t>
            </a:r>
          </a:p>
          <a:p>
            <a:pPr marL="1428750" lvl="2" indent="-514350">
              <a:buFont typeface="+mj-lt"/>
              <a:buAutoNum type="alphaLcParenR"/>
            </a:pPr>
            <a:r>
              <a:rPr lang="en-US" sz="2800" dirty="0">
                <a:solidFill>
                  <a:srgbClr val="252525"/>
                </a:solidFill>
                <a:latin typeface="Open Sans"/>
              </a:rPr>
              <a:t>Leisure and hospitality income</a:t>
            </a:r>
          </a:p>
          <a:p>
            <a:pPr marL="1428750" lvl="2" indent="-514350">
              <a:buFont typeface="+mj-lt"/>
              <a:buAutoNum type="alphaLcParenR"/>
            </a:pPr>
            <a:r>
              <a:rPr lang="en-US" sz="2800" dirty="0">
                <a:solidFill>
                  <a:srgbClr val="252525"/>
                </a:solidFill>
                <a:latin typeface="Open Sans"/>
              </a:rPr>
              <a:t>Bed Tax Rates.</a:t>
            </a:r>
            <a:endParaRPr lang="en-US" sz="2800" dirty="0"/>
          </a:p>
        </p:txBody>
      </p:sp>
      <p:pic>
        <p:nvPicPr>
          <p:cNvPr id="15" name="Picture 14"/>
          <p:cNvPicPr>
            <a:picLocks noChangeAspect="1"/>
          </p:cNvPicPr>
          <p:nvPr/>
        </p:nvPicPr>
        <p:blipFill>
          <a:blip r:embed="rId4"/>
          <a:stretch>
            <a:fillRect/>
          </a:stretch>
        </p:blipFill>
        <p:spPr>
          <a:xfrm>
            <a:off x="8959985" y="740879"/>
            <a:ext cx="3453801" cy="6764102"/>
          </a:xfrm>
          <a:prstGeom prst="rect">
            <a:avLst/>
          </a:prstGeom>
        </p:spPr>
      </p:pic>
    </p:spTree>
    <p:extLst>
      <p:ext uri="{BB962C8B-B14F-4D97-AF65-F5344CB8AC3E}">
        <p14:creationId xmlns:p14="http://schemas.microsoft.com/office/powerpoint/2010/main" val="3385056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3" y="800911"/>
            <a:ext cx="9499559" cy="5509200"/>
          </a:xfrm>
          <a:prstGeom prst="rect">
            <a:avLst/>
          </a:prstGeom>
        </p:spPr>
        <p:txBody>
          <a:bodyPr wrap="square">
            <a:spAutoFit/>
          </a:bodyPr>
          <a:lstStyle/>
          <a:p>
            <a:pPr marL="285750" indent="-285750">
              <a:buFont typeface="Wingdings" panose="05000000000000000000" pitchFamily="2" charset="2"/>
              <a:buChar char="q"/>
            </a:pPr>
            <a:r>
              <a:rPr lang="en-US" sz="3200" dirty="0">
                <a:solidFill>
                  <a:srgbClr val="252525"/>
                </a:solidFill>
                <a:latin typeface="Open Sans"/>
              </a:rPr>
              <a:t>  	Various competitive sets and indicator 	combinations are explored to identify those 	that best highlight the current situation.  </a:t>
            </a:r>
          </a:p>
          <a:p>
            <a:pPr marL="285750" indent="-285750">
              <a:buFont typeface="Wingdings" panose="05000000000000000000" pitchFamily="2" charset="2"/>
              <a:buChar char="q"/>
            </a:pPr>
            <a:r>
              <a:rPr lang="en-US" sz="3200" dirty="0">
                <a:solidFill>
                  <a:srgbClr val="252525"/>
                </a:solidFill>
                <a:latin typeface="Open Sans"/>
              </a:rPr>
              <a:t> 	Based on the findings of the competitive 	benchmarking analysis, Tourism Economics 	identifies an optimal budget to enable a DMO 	to compete both domestically and 	internationally. </a:t>
            </a:r>
          </a:p>
          <a:p>
            <a:pPr marL="285750" indent="-285750">
              <a:buFont typeface="Wingdings" panose="05000000000000000000" pitchFamily="2" charset="2"/>
              <a:buChar char="q"/>
            </a:pPr>
            <a:r>
              <a:rPr lang="en-US" sz="3200" dirty="0">
                <a:solidFill>
                  <a:srgbClr val="252525"/>
                </a:solidFill>
                <a:latin typeface="Open Sans"/>
              </a:rPr>
              <a:t> 	Tourism Economics will make 	recommendations on funding levels 	based on quantitative analysis.</a:t>
            </a:r>
            <a:endParaRPr lang="en-US" sz="3200" dirty="0"/>
          </a:p>
        </p:txBody>
      </p:sp>
      <p:pic>
        <p:nvPicPr>
          <p:cNvPr id="15" name="Picture 14"/>
          <p:cNvPicPr>
            <a:picLocks noChangeAspect="1"/>
          </p:cNvPicPr>
          <p:nvPr/>
        </p:nvPicPr>
        <p:blipFill>
          <a:blip r:embed="rId4"/>
          <a:stretch>
            <a:fillRect/>
          </a:stretch>
        </p:blipFill>
        <p:spPr>
          <a:xfrm>
            <a:off x="10075653" y="740879"/>
            <a:ext cx="2338133" cy="6764102"/>
          </a:xfrm>
          <a:prstGeom prst="rect">
            <a:avLst/>
          </a:prstGeom>
        </p:spPr>
      </p:pic>
    </p:spTree>
    <p:extLst>
      <p:ext uri="{BB962C8B-B14F-4D97-AF65-F5344CB8AC3E}">
        <p14:creationId xmlns:p14="http://schemas.microsoft.com/office/powerpoint/2010/main" val="34344770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800911"/>
            <a:ext cx="8647174" cy="6001643"/>
          </a:xfrm>
          <a:prstGeom prst="rect">
            <a:avLst/>
          </a:prstGeom>
        </p:spPr>
        <p:txBody>
          <a:bodyPr wrap="square">
            <a:spAutoFit/>
          </a:bodyPr>
          <a:lstStyle/>
          <a:p>
            <a:pPr marL="457200" indent="-457200">
              <a:buFont typeface="Wingdings" panose="05000000000000000000" pitchFamily="2" charset="2"/>
              <a:buChar char="q"/>
            </a:pPr>
            <a:r>
              <a:rPr lang="en-US" sz="3200" dirty="0">
                <a:solidFill>
                  <a:srgbClr val="252525"/>
                </a:solidFill>
                <a:latin typeface="Open Sans"/>
              </a:rPr>
              <a:t> </a:t>
            </a:r>
            <a:r>
              <a:rPr lang="en-US" sz="3200" b="1" dirty="0">
                <a:solidFill>
                  <a:srgbClr val="252525"/>
                </a:solidFill>
              </a:rPr>
              <a:t>Economic rationale for destination marketing: </a:t>
            </a:r>
          </a:p>
          <a:p>
            <a:pPr marL="457200" indent="-457200">
              <a:buFont typeface="Wingdings" panose="05000000000000000000" pitchFamily="2" charset="2"/>
              <a:buChar char="ü"/>
            </a:pPr>
            <a:r>
              <a:rPr lang="en-US" sz="3200" dirty="0">
                <a:solidFill>
                  <a:srgbClr val="252525"/>
                </a:solidFill>
                <a:latin typeface="Open Sans"/>
              </a:rPr>
              <a:t>This analysis describes:</a:t>
            </a:r>
          </a:p>
          <a:p>
            <a:pPr marL="971550" lvl="1" indent="-514350">
              <a:buFont typeface="+mj-lt"/>
              <a:buAutoNum type="alphaLcParenR"/>
            </a:pPr>
            <a:r>
              <a:rPr lang="en-US" sz="3200" dirty="0">
                <a:solidFill>
                  <a:srgbClr val="252525"/>
                </a:solidFill>
                <a:latin typeface="Open Sans"/>
              </a:rPr>
              <a:t>the competitive nature of tourism, </a:t>
            </a:r>
          </a:p>
          <a:p>
            <a:pPr marL="971550" lvl="1" indent="-514350">
              <a:buFont typeface="+mj-lt"/>
              <a:buAutoNum type="alphaLcParenR"/>
            </a:pPr>
            <a:r>
              <a:rPr lang="en-US" sz="3200" dirty="0">
                <a:solidFill>
                  <a:srgbClr val="252525"/>
                </a:solidFill>
                <a:latin typeface="Open Sans"/>
              </a:rPr>
              <a:t>the perishability of the product,  seasonality, </a:t>
            </a:r>
          </a:p>
          <a:p>
            <a:pPr marL="971550" lvl="1" indent="-514350">
              <a:buFont typeface="+mj-lt"/>
              <a:buAutoNum type="alphaLcParenR"/>
            </a:pPr>
            <a:r>
              <a:rPr lang="en-US" sz="3200" dirty="0">
                <a:solidFill>
                  <a:srgbClr val="252525"/>
                </a:solidFill>
                <a:latin typeface="Open Sans"/>
              </a:rPr>
              <a:t>the value of scale, and </a:t>
            </a:r>
          </a:p>
          <a:p>
            <a:pPr marL="971550" lvl="1" indent="-514350">
              <a:buFont typeface="+mj-lt"/>
              <a:buAutoNum type="alphaLcParenR"/>
            </a:pPr>
            <a:r>
              <a:rPr lang="en-US" sz="3200" dirty="0">
                <a:solidFill>
                  <a:srgbClr val="252525"/>
                </a:solidFill>
                <a:latin typeface="Open Sans"/>
              </a:rPr>
              <a:t>the importance of brand development. </a:t>
            </a:r>
          </a:p>
          <a:p>
            <a:pPr marL="457200" indent="-457200">
              <a:buFont typeface="Wingdings" panose="05000000000000000000" pitchFamily="2" charset="2"/>
              <a:buChar char="ü"/>
            </a:pPr>
            <a:r>
              <a:rPr lang="en-US" sz="3200" dirty="0">
                <a:solidFill>
                  <a:srgbClr val="252525"/>
                </a:solidFill>
                <a:latin typeface="Open Sans"/>
              </a:rPr>
              <a:t>In all these areas, a case is built for why destination promotion is an essential part of fostering the economic value of the tourism sector in the state.</a:t>
            </a:r>
          </a:p>
          <a:p>
            <a:pPr marL="285750" indent="-285750">
              <a:buFont typeface="Wingdings" panose="05000000000000000000" pitchFamily="2" charset="2"/>
              <a:buChar char="q"/>
            </a:pPr>
            <a:endParaRPr lang="en-US" sz="3200" dirty="0"/>
          </a:p>
        </p:txBody>
      </p:sp>
      <p:pic>
        <p:nvPicPr>
          <p:cNvPr id="15" name="Picture 14"/>
          <p:cNvPicPr>
            <a:picLocks noChangeAspect="1"/>
          </p:cNvPicPr>
          <p:nvPr/>
        </p:nvPicPr>
        <p:blipFill>
          <a:blip r:embed="rId4"/>
          <a:stretch>
            <a:fillRect/>
          </a:stretch>
        </p:blipFill>
        <p:spPr>
          <a:xfrm>
            <a:off x="9602518" y="740879"/>
            <a:ext cx="2811268" cy="6764102"/>
          </a:xfrm>
          <a:prstGeom prst="rect">
            <a:avLst/>
          </a:prstGeom>
        </p:spPr>
      </p:pic>
    </p:spTree>
    <p:extLst>
      <p:ext uri="{BB962C8B-B14F-4D97-AF65-F5344CB8AC3E}">
        <p14:creationId xmlns:p14="http://schemas.microsoft.com/office/powerpoint/2010/main" val="860315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3" y="800911"/>
            <a:ext cx="9060129" cy="6001643"/>
          </a:xfrm>
          <a:prstGeom prst="rect">
            <a:avLst/>
          </a:prstGeom>
        </p:spPr>
        <p:txBody>
          <a:bodyPr wrap="square">
            <a:spAutoFit/>
          </a:bodyPr>
          <a:lstStyle/>
          <a:p>
            <a:pPr marL="457200" indent="-457200">
              <a:buFont typeface="Wingdings" panose="05000000000000000000" pitchFamily="2" charset="2"/>
              <a:buChar char="q"/>
            </a:pPr>
            <a:r>
              <a:rPr lang="en-US" sz="3200" dirty="0">
                <a:solidFill>
                  <a:srgbClr val="252525"/>
                </a:solidFill>
                <a:latin typeface="Open Sans"/>
              </a:rPr>
              <a:t> 	This is based on a combination of economic 	theory, statistical analysis, and case studies. </a:t>
            </a:r>
          </a:p>
          <a:p>
            <a:pPr marL="457200" indent="-457200">
              <a:buFont typeface="Wingdings" panose="05000000000000000000" pitchFamily="2" charset="2"/>
              <a:buChar char="q"/>
            </a:pPr>
            <a:r>
              <a:rPr lang="en-US" sz="3200" dirty="0">
                <a:solidFill>
                  <a:srgbClr val="252525"/>
                </a:solidFill>
                <a:latin typeface="Open Sans"/>
              </a:rPr>
              <a:t> 	Recent Tourism Economics research on 	how destination marketing drives broader 	economic development is used as 	references to buttress the case for 	competitive funding. </a:t>
            </a:r>
          </a:p>
          <a:p>
            <a:pPr marL="457200" indent="-457200">
              <a:buFont typeface="Wingdings" panose="05000000000000000000" pitchFamily="2" charset="2"/>
              <a:buChar char="q"/>
            </a:pPr>
            <a:r>
              <a:rPr lang="en-US" sz="3200" dirty="0">
                <a:solidFill>
                  <a:srgbClr val="252525"/>
                </a:solidFill>
                <a:latin typeface="Open Sans"/>
              </a:rPr>
              <a:t> 	When the rationale is defined, the Tourism 	Economics team presents both positive and 	negative case studies of when destination 	marketing has been well-funded and 	defunded. </a:t>
            </a:r>
            <a:endParaRPr lang="en-US" sz="3200" dirty="0"/>
          </a:p>
        </p:txBody>
      </p:sp>
      <p:pic>
        <p:nvPicPr>
          <p:cNvPr id="15" name="Picture 14"/>
          <p:cNvPicPr>
            <a:picLocks noChangeAspect="1"/>
          </p:cNvPicPr>
          <p:nvPr/>
        </p:nvPicPr>
        <p:blipFill>
          <a:blip r:embed="rId4"/>
          <a:stretch>
            <a:fillRect/>
          </a:stretch>
        </p:blipFill>
        <p:spPr>
          <a:xfrm>
            <a:off x="9940412" y="740879"/>
            <a:ext cx="2473374" cy="6764102"/>
          </a:xfrm>
          <a:prstGeom prst="rect">
            <a:avLst/>
          </a:prstGeom>
        </p:spPr>
      </p:pic>
    </p:spTree>
    <p:extLst>
      <p:ext uri="{BB962C8B-B14F-4D97-AF65-F5344CB8AC3E}">
        <p14:creationId xmlns:p14="http://schemas.microsoft.com/office/powerpoint/2010/main" val="40801266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3" y="800911"/>
            <a:ext cx="9060129" cy="6001643"/>
          </a:xfrm>
          <a:prstGeom prst="rect">
            <a:avLst/>
          </a:prstGeom>
        </p:spPr>
        <p:txBody>
          <a:bodyPr wrap="square">
            <a:spAutoFit/>
          </a:bodyPr>
          <a:lstStyle/>
          <a:p>
            <a:pPr marL="457200" indent="-457200">
              <a:buFont typeface="Wingdings" panose="05000000000000000000" pitchFamily="2" charset="2"/>
              <a:buChar char="q"/>
            </a:pPr>
            <a:r>
              <a:rPr lang="en-US" sz="3200" dirty="0">
                <a:solidFill>
                  <a:srgbClr val="252525"/>
                </a:solidFill>
                <a:latin typeface="Open Sans"/>
              </a:rPr>
              <a:t> 	The iconic “Colorado story” as well as the 	more recent “San Diego story” authored by 	Adam Sacks of Tourism Economics provide 	cautionary tales of what happens to market 	share when destination marketing is 	defunded. </a:t>
            </a:r>
          </a:p>
          <a:p>
            <a:pPr marL="457200" indent="-457200">
              <a:buFont typeface="Wingdings" panose="05000000000000000000" pitchFamily="2" charset="2"/>
              <a:buChar char="q"/>
            </a:pPr>
            <a:r>
              <a:rPr lang="en-US" sz="3200" dirty="0">
                <a:solidFill>
                  <a:srgbClr val="252525"/>
                </a:solidFill>
                <a:latin typeface="Open Sans"/>
              </a:rPr>
              <a:t> 	More recent case studies are included. </a:t>
            </a:r>
            <a:br>
              <a:rPr lang="en-US" sz="3200" dirty="0">
                <a:solidFill>
                  <a:srgbClr val="252525"/>
                </a:solidFill>
                <a:latin typeface="Open Sans"/>
              </a:rPr>
            </a:br>
            <a:r>
              <a:rPr lang="en-US" sz="3200" dirty="0">
                <a:solidFill>
                  <a:srgbClr val="252525"/>
                </a:solidFill>
                <a:latin typeface="Open Sans"/>
              </a:rPr>
              <a:t>	Key performance indicators (KPIs) are also 	leveraged in building the case for the 	economic benefits of destination marketing 	investments.</a:t>
            </a:r>
          </a:p>
          <a:p>
            <a:pPr marL="457200" indent="-457200">
              <a:buFont typeface="Wingdings" panose="05000000000000000000" pitchFamily="2" charset="2"/>
              <a:buChar char="q"/>
            </a:pPr>
            <a:endParaRPr lang="en-US" sz="3200" dirty="0"/>
          </a:p>
        </p:txBody>
      </p:sp>
      <p:pic>
        <p:nvPicPr>
          <p:cNvPr id="15" name="Picture 14"/>
          <p:cNvPicPr>
            <a:picLocks noChangeAspect="1"/>
          </p:cNvPicPr>
          <p:nvPr/>
        </p:nvPicPr>
        <p:blipFill>
          <a:blip r:embed="rId4"/>
          <a:stretch>
            <a:fillRect/>
          </a:stretch>
        </p:blipFill>
        <p:spPr>
          <a:xfrm>
            <a:off x="9940412" y="740879"/>
            <a:ext cx="2473374" cy="6764102"/>
          </a:xfrm>
          <a:prstGeom prst="rect">
            <a:avLst/>
          </a:prstGeom>
        </p:spPr>
      </p:pic>
    </p:spTree>
    <p:extLst>
      <p:ext uri="{BB962C8B-B14F-4D97-AF65-F5344CB8AC3E}">
        <p14:creationId xmlns:p14="http://schemas.microsoft.com/office/powerpoint/2010/main" val="18688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3" y="800911"/>
            <a:ext cx="9060129" cy="5724644"/>
          </a:xfrm>
          <a:prstGeom prst="rect">
            <a:avLst/>
          </a:prstGeom>
        </p:spPr>
        <p:txBody>
          <a:bodyPr wrap="square">
            <a:spAutoFit/>
          </a:bodyPr>
          <a:lstStyle/>
          <a:p>
            <a:pPr marL="457200" indent="-457200">
              <a:buFont typeface="Wingdings" panose="05000000000000000000" pitchFamily="2" charset="2"/>
              <a:buChar char="q"/>
            </a:pPr>
            <a:r>
              <a:rPr lang="en-US" sz="3200" dirty="0">
                <a:solidFill>
                  <a:srgbClr val="252525"/>
                </a:solidFill>
                <a:latin typeface="Open Sans"/>
              </a:rPr>
              <a:t> 	</a:t>
            </a:r>
            <a:r>
              <a:rPr lang="en-US" sz="3600" b="1" dirty="0">
                <a:solidFill>
                  <a:srgbClr val="252525"/>
                </a:solidFill>
                <a:latin typeface="Libre Baskerville"/>
              </a:rPr>
              <a:t>Track competitiveness over time: </a:t>
            </a:r>
          </a:p>
          <a:p>
            <a:pPr marL="914400" lvl="1" indent="-457200">
              <a:buFont typeface="Wingdings" panose="05000000000000000000" pitchFamily="2" charset="2"/>
              <a:buChar char="ü"/>
            </a:pPr>
            <a:r>
              <a:rPr lang="en-US" sz="3000" dirty="0">
                <a:solidFill>
                  <a:srgbClr val="252525"/>
                </a:solidFill>
                <a:latin typeface="Open Sans"/>
              </a:rPr>
              <a:t>An analysis of a DMO’s tourism sector performance relative to the nation and its competitive set, which is defined in consultation with the client. Losses in market share, and the parallel effect on room nights, are calculated over the past five years.</a:t>
            </a:r>
          </a:p>
          <a:p>
            <a:pPr marL="914400" lvl="1" indent="-457200">
              <a:buFont typeface="Wingdings" panose="05000000000000000000" pitchFamily="2" charset="2"/>
              <a:buChar char="ü"/>
            </a:pPr>
            <a:r>
              <a:rPr lang="en-US" sz="3000" dirty="0">
                <a:solidFill>
                  <a:srgbClr val="252525"/>
                </a:solidFill>
                <a:latin typeface="Open Sans"/>
              </a:rPr>
              <a:t>Room demand, room revenue, leisure and hospitality employment and wages are tracked over the past ten years to determine the extent to which a destination are competing (or not) in the tourism market</a:t>
            </a:r>
          </a:p>
        </p:txBody>
      </p:sp>
      <p:pic>
        <p:nvPicPr>
          <p:cNvPr id="15" name="Picture 14"/>
          <p:cNvPicPr>
            <a:picLocks noChangeAspect="1"/>
          </p:cNvPicPr>
          <p:nvPr/>
        </p:nvPicPr>
        <p:blipFill>
          <a:blip r:embed="rId4"/>
          <a:stretch>
            <a:fillRect/>
          </a:stretch>
        </p:blipFill>
        <p:spPr>
          <a:xfrm>
            <a:off x="10015472" y="740879"/>
            <a:ext cx="2398314" cy="6764102"/>
          </a:xfrm>
          <a:prstGeom prst="rect">
            <a:avLst/>
          </a:prstGeom>
        </p:spPr>
      </p:pic>
    </p:spTree>
    <p:extLst>
      <p:ext uri="{BB962C8B-B14F-4D97-AF65-F5344CB8AC3E}">
        <p14:creationId xmlns:p14="http://schemas.microsoft.com/office/powerpoint/2010/main" val="24860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709683"/>
            <a:ext cx="9060129" cy="6063198"/>
          </a:xfrm>
          <a:prstGeom prst="rect">
            <a:avLst/>
          </a:prstGeom>
        </p:spPr>
        <p:txBody>
          <a:bodyPr wrap="square">
            <a:spAutoFit/>
          </a:bodyPr>
          <a:lstStyle/>
          <a:p>
            <a:pPr marL="457200" indent="-457200">
              <a:buFont typeface="Wingdings" panose="05000000000000000000" pitchFamily="2" charset="2"/>
              <a:buChar char="q"/>
            </a:pPr>
            <a:r>
              <a:rPr lang="en-US" sz="3600" b="1" dirty="0">
                <a:solidFill>
                  <a:srgbClr val="252525"/>
                </a:solidFill>
                <a:latin typeface="Libre Baskerville"/>
              </a:rPr>
              <a:t>Conduct scenario impact analysis:</a:t>
            </a:r>
            <a:r>
              <a:rPr lang="en-US" sz="3200" b="1" dirty="0">
                <a:solidFill>
                  <a:srgbClr val="252525"/>
                </a:solidFill>
                <a:latin typeface="Libre Baskerville"/>
              </a:rPr>
              <a:t> </a:t>
            </a:r>
          </a:p>
          <a:p>
            <a:pPr marL="457200" indent="-457200">
              <a:buFont typeface="Wingdings" panose="05000000000000000000" pitchFamily="2" charset="2"/>
              <a:buChar char="ü"/>
            </a:pPr>
            <a:r>
              <a:rPr lang="en-US" sz="3200" dirty="0">
                <a:solidFill>
                  <a:srgbClr val="252525"/>
                </a:solidFill>
                <a:latin typeface="Open Sans"/>
              </a:rPr>
              <a:t>The last phase of work produces a calculation the potential benefits of increasing the marketing budget to be in line with its competitive set. </a:t>
            </a:r>
          </a:p>
          <a:p>
            <a:pPr marL="457200" indent="-457200">
              <a:buFont typeface="Wingdings" panose="05000000000000000000" pitchFamily="2" charset="2"/>
              <a:buChar char="ü"/>
            </a:pPr>
            <a:r>
              <a:rPr lang="en-US" sz="3200" dirty="0">
                <a:solidFill>
                  <a:srgbClr val="252525"/>
                </a:solidFill>
                <a:latin typeface="Open Sans"/>
              </a:rPr>
              <a:t>Impacts are measured in terms of visits, business sales, jobs, income, and tax generation. </a:t>
            </a:r>
          </a:p>
          <a:p>
            <a:pPr marL="457200" indent="-457200">
              <a:buFont typeface="Wingdings" panose="05000000000000000000" pitchFamily="2" charset="2"/>
              <a:buChar char="ü"/>
            </a:pPr>
            <a:r>
              <a:rPr lang="en-US" sz="3200" dirty="0">
                <a:solidFill>
                  <a:srgbClr val="252525"/>
                </a:solidFill>
                <a:latin typeface="Open Sans"/>
              </a:rPr>
              <a:t>Incremental visits, room nights, and spending that would be realized through investing more in destination marketing are calculated using a combination of case studies and historic KPIs.</a:t>
            </a:r>
          </a:p>
        </p:txBody>
      </p:sp>
      <p:pic>
        <p:nvPicPr>
          <p:cNvPr id="15" name="Picture 14"/>
          <p:cNvPicPr>
            <a:picLocks noChangeAspect="1"/>
          </p:cNvPicPr>
          <p:nvPr/>
        </p:nvPicPr>
        <p:blipFill>
          <a:blip r:embed="rId4"/>
          <a:stretch>
            <a:fillRect/>
          </a:stretch>
        </p:blipFill>
        <p:spPr>
          <a:xfrm>
            <a:off x="9958117" y="740879"/>
            <a:ext cx="2455669" cy="6764102"/>
          </a:xfrm>
          <a:prstGeom prst="rect">
            <a:avLst/>
          </a:prstGeom>
        </p:spPr>
      </p:pic>
    </p:spTree>
    <p:extLst>
      <p:ext uri="{BB962C8B-B14F-4D97-AF65-F5344CB8AC3E}">
        <p14:creationId xmlns:p14="http://schemas.microsoft.com/office/powerpoint/2010/main" val="2011206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709683"/>
            <a:ext cx="9060129" cy="6186309"/>
          </a:xfrm>
          <a:prstGeom prst="rect">
            <a:avLst/>
          </a:prstGeom>
        </p:spPr>
        <p:txBody>
          <a:bodyPr wrap="square">
            <a:spAutoFit/>
          </a:bodyPr>
          <a:lstStyle/>
          <a:p>
            <a:pPr marL="457200" indent="-457200">
              <a:buFont typeface="Wingdings" panose="05000000000000000000" pitchFamily="2" charset="2"/>
              <a:buChar char="q"/>
            </a:pPr>
            <a:r>
              <a:rPr lang="en-US" sz="3600" dirty="0">
                <a:solidFill>
                  <a:srgbClr val="252525"/>
                </a:solidFill>
                <a:latin typeface="Open Sans"/>
              </a:rPr>
              <a:t>The IMPLAN economic impact model for the region is used to calculate direct, indirect, and induced impacts by industry sector. </a:t>
            </a:r>
          </a:p>
          <a:p>
            <a:pPr marL="457200" indent="-457200">
              <a:buFont typeface="Wingdings" panose="05000000000000000000" pitchFamily="2" charset="2"/>
              <a:buChar char="q"/>
            </a:pPr>
            <a:r>
              <a:rPr lang="en-US" sz="3600" dirty="0">
                <a:solidFill>
                  <a:srgbClr val="252525"/>
                </a:solidFill>
                <a:latin typeface="Open Sans"/>
              </a:rPr>
              <a:t>IMPLAN is an input-output model that measures the relationships between and among industries and consumers. </a:t>
            </a:r>
          </a:p>
          <a:p>
            <a:pPr marL="457200" indent="-457200">
              <a:buFont typeface="Wingdings" panose="05000000000000000000" pitchFamily="2" charset="2"/>
              <a:buChar char="q"/>
            </a:pPr>
            <a:r>
              <a:rPr lang="en-US" sz="3600" dirty="0">
                <a:solidFill>
                  <a:srgbClr val="252525"/>
                </a:solidFill>
                <a:latin typeface="Open Sans"/>
              </a:rPr>
              <a:t>For example, the model tracks the flow of a visitor’s restaurant expenditures to wages, profits, capital, taxes and suppliers. </a:t>
            </a:r>
          </a:p>
        </p:txBody>
      </p:sp>
      <p:pic>
        <p:nvPicPr>
          <p:cNvPr id="15" name="Picture 14"/>
          <p:cNvPicPr>
            <a:picLocks noChangeAspect="1"/>
          </p:cNvPicPr>
          <p:nvPr/>
        </p:nvPicPr>
        <p:blipFill>
          <a:blip r:embed="rId4"/>
          <a:stretch>
            <a:fillRect/>
          </a:stretch>
        </p:blipFill>
        <p:spPr>
          <a:xfrm>
            <a:off x="10015473" y="740879"/>
            <a:ext cx="2398313" cy="6764102"/>
          </a:xfrm>
          <a:prstGeom prst="rect">
            <a:avLst/>
          </a:prstGeom>
        </p:spPr>
      </p:pic>
    </p:spTree>
    <p:extLst>
      <p:ext uri="{BB962C8B-B14F-4D97-AF65-F5344CB8AC3E}">
        <p14:creationId xmlns:p14="http://schemas.microsoft.com/office/powerpoint/2010/main" val="1946406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7" name="Title 1"/>
          <p:cNvSpPr txBox="1">
            <a:spLocks/>
          </p:cNvSpPr>
          <p:nvPr/>
        </p:nvSpPr>
        <p:spPr>
          <a:xfrm>
            <a:off x="880282" y="947506"/>
            <a:ext cx="11263952" cy="696036"/>
          </a:xfrm>
          <a:prstGeom prst="rect">
            <a:avLst/>
          </a:prstGeom>
          <a:ln>
            <a:noFill/>
          </a:ln>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300" b="1" dirty="0">
                <a:solidFill>
                  <a:prstClr val="black"/>
                </a:solidFill>
                <a:effectLst>
                  <a:outerShdw blurRad="38100" dist="38100" dir="2700000" algn="tl">
                    <a:srgbClr val="000000">
                      <a:alpha val="43137"/>
                    </a:srgbClr>
                  </a:outerShdw>
                </a:effectLst>
                <a:latin typeface="Century Gothic" pitchFamily="34" charset="0"/>
              </a:rPr>
              <a:t>		</a:t>
            </a:r>
            <a:r>
              <a:rPr lang="en-US" sz="16000" b="1" dirty="0">
                <a:solidFill>
                  <a:prstClr val="black"/>
                </a:solidFill>
                <a:effectLst>
                  <a:outerShdw blurRad="38100" dist="38100" dir="2700000" algn="tl">
                    <a:srgbClr val="000000">
                      <a:alpha val="43137"/>
                    </a:srgbClr>
                  </a:outerShdw>
                </a:effectLst>
                <a:latin typeface="Century Gothic" pitchFamily="34" charset="0"/>
              </a:rPr>
              <a:t>	</a:t>
            </a:r>
            <a:r>
              <a:rPr lang="en-US" sz="19200" b="1" dirty="0">
                <a:solidFill>
                  <a:prstClr val="black"/>
                </a:solidFill>
                <a:effectLst>
                  <a:outerShdw blurRad="38100" dist="38100" dir="2700000" algn="tl">
                    <a:srgbClr val="000000">
                      <a:alpha val="43137"/>
                    </a:srgbClr>
                  </a:outerShdw>
                </a:effectLst>
                <a:latin typeface="Century Gothic" pitchFamily="34" charset="0"/>
              </a:rPr>
              <a:t>Learning Outcomes </a:t>
            </a:r>
            <a:r>
              <a:rPr lang="en-US" sz="3600" b="1" dirty="0">
                <a:solidFill>
                  <a:prstClr val="white"/>
                </a:solidFill>
                <a:effectLst>
                  <a:outerShdw blurRad="38100" dist="38100" dir="2700000" algn="tl">
                    <a:srgbClr val="000000">
                      <a:alpha val="43137"/>
                    </a:srgbClr>
                  </a:outerShdw>
                </a:effectLst>
                <a:latin typeface="Century Gothic" pitchFamily="34" charset="0"/>
              </a:rPr>
              <a:t>						</a:t>
            </a:r>
            <a:endParaRPr lang="en-GB" sz="36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cxnSp>
        <p:nvCxnSpPr>
          <p:cNvPr id="12" name="Straight Connector 11"/>
          <p:cNvCxnSpPr/>
          <p:nvPr/>
        </p:nvCxnSpPr>
        <p:spPr>
          <a:xfrm>
            <a:off x="880284" y="143301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80282" y="1320353"/>
            <a:ext cx="9092085" cy="5186035"/>
          </a:xfrm>
          <a:prstGeom prst="rect">
            <a:avLst/>
          </a:prstGeom>
        </p:spPr>
        <p:txBody>
          <a:bodyPr wrap="square">
            <a:spAutoFit/>
          </a:bodyPr>
          <a:lstStyle/>
          <a:p>
            <a:pPr marL="285750" indent="-285750">
              <a:buFont typeface="Wingdings" pitchFamily="2" charset="2"/>
              <a:buChar char="q"/>
            </a:pPr>
            <a:r>
              <a:rPr lang="en-US" sz="4400" b="1" dirty="0">
                <a:latin typeface="Century Gothic" pitchFamily="34" charset="0"/>
                <a:cs typeface="Calibri" pitchFamily="34" charset="0"/>
              </a:rPr>
              <a:t>At the end of this session, Participants shall be able to:</a:t>
            </a:r>
          </a:p>
          <a:p>
            <a:endParaRPr lang="en-US" sz="1000" b="1" dirty="0">
              <a:latin typeface="Century Gothic" pitchFamily="34" charset="0"/>
              <a:cs typeface="Calibri" pitchFamily="34" charset="0"/>
            </a:endParaRPr>
          </a:p>
          <a:p>
            <a:pPr marL="457200" indent="-457200">
              <a:buFont typeface="Wingdings" pitchFamily="2" charset="2"/>
              <a:buChar char="ü"/>
            </a:pPr>
            <a:r>
              <a:rPr lang="en-US" sz="2800" b="1" dirty="0">
                <a:effectLst>
                  <a:outerShdw blurRad="38100" dist="38100" dir="2700000" algn="tl">
                    <a:srgbClr val="000000">
                      <a:alpha val="43137"/>
                    </a:srgbClr>
                  </a:outerShdw>
                </a:effectLst>
                <a:latin typeface="Century Gothic" pitchFamily="34" charset="0"/>
                <a:cs typeface="Calibri" pitchFamily="34" charset="0"/>
              </a:rPr>
              <a:t>define</a:t>
            </a:r>
            <a:r>
              <a:rPr lang="en-US" sz="2800" dirty="0">
                <a:effectLst>
                  <a:outerShdw blurRad="38100" dist="38100" dir="2700000" algn="tl">
                    <a:srgbClr val="000000">
                      <a:alpha val="43137"/>
                    </a:srgbClr>
                  </a:outerShdw>
                </a:effectLst>
                <a:latin typeface="Century Gothic" pitchFamily="34" charset="0"/>
                <a:cs typeface="Calibri" pitchFamily="34" charset="0"/>
              </a:rPr>
              <a:t> Tourism Development</a:t>
            </a:r>
            <a:r>
              <a:rPr lang="en-US" sz="2800" dirty="0">
                <a:latin typeface="Century Gothic" pitchFamily="34" charset="0"/>
                <a:cs typeface="Calibri" pitchFamily="34" charset="0"/>
              </a:rPr>
              <a:t>;</a:t>
            </a:r>
          </a:p>
          <a:p>
            <a:pPr marL="457200" indent="-457200">
              <a:buFont typeface="Wingdings" pitchFamily="2" charset="2"/>
              <a:buChar char="ü"/>
            </a:pPr>
            <a:endParaRPr lang="en-US" sz="900" dirty="0">
              <a:latin typeface="Century Gothic" pitchFamily="34" charset="0"/>
              <a:cs typeface="Calibri" pitchFamily="34" charset="0"/>
            </a:endParaRPr>
          </a:p>
          <a:p>
            <a:pPr marL="457200" indent="-457200">
              <a:buFont typeface="Wingdings" pitchFamily="2" charset="2"/>
              <a:buChar char="ü"/>
            </a:pPr>
            <a:r>
              <a:rPr lang="en-US" sz="2800" b="1" dirty="0">
                <a:effectLst>
                  <a:outerShdw blurRad="38100" dist="38100" dir="2700000" algn="tl">
                    <a:srgbClr val="000000">
                      <a:alpha val="43137"/>
                    </a:srgbClr>
                  </a:outerShdw>
                </a:effectLst>
                <a:latin typeface="Century Gothic" pitchFamily="34" charset="0"/>
                <a:cs typeface="Calibri" pitchFamily="34" charset="0"/>
              </a:rPr>
              <a:t>identify</a:t>
            </a:r>
            <a:r>
              <a:rPr lang="en-US" sz="2800" dirty="0">
                <a:latin typeface="Century Gothic" pitchFamily="34" charset="0"/>
                <a:cs typeface="Calibri" pitchFamily="34" charset="0"/>
              </a:rPr>
              <a:t> the impacts of Tourism;</a:t>
            </a:r>
          </a:p>
          <a:p>
            <a:pPr marL="457200" indent="-457200">
              <a:buFont typeface="Wingdings" pitchFamily="2" charset="2"/>
              <a:buChar char="ü"/>
            </a:pPr>
            <a:r>
              <a:rPr lang="en-US" sz="2800" b="1" dirty="0">
                <a:effectLst>
                  <a:outerShdw blurRad="38100" dist="38100" dir="2700000" algn="tl">
                    <a:srgbClr val="000000">
                      <a:alpha val="43137"/>
                    </a:srgbClr>
                  </a:outerShdw>
                </a:effectLst>
                <a:latin typeface="Century Gothic" pitchFamily="34" charset="0"/>
                <a:cs typeface="Calibri" pitchFamily="34" charset="0"/>
              </a:rPr>
              <a:t>appraise</a:t>
            </a:r>
            <a:r>
              <a:rPr lang="en-US" sz="2800" dirty="0">
                <a:effectLst>
                  <a:outerShdw blurRad="38100" dist="38100" dir="2700000" algn="tl">
                    <a:srgbClr val="000000">
                      <a:alpha val="43137"/>
                    </a:srgbClr>
                  </a:outerShdw>
                </a:effectLst>
                <a:latin typeface="Century Gothic" pitchFamily="34" charset="0"/>
                <a:cs typeface="Calibri" pitchFamily="34" charset="0"/>
              </a:rPr>
              <a:t> </a:t>
            </a:r>
            <a:r>
              <a:rPr lang="en-US" sz="2800" dirty="0">
                <a:latin typeface="Century Gothic" pitchFamily="34" charset="0"/>
                <a:cs typeface="Calibri" pitchFamily="34" charset="0"/>
              </a:rPr>
              <a:t>the roles of Tourism in National Development; </a:t>
            </a:r>
          </a:p>
          <a:p>
            <a:pPr marL="457200" indent="-457200">
              <a:buFont typeface="Wingdings" pitchFamily="2" charset="2"/>
              <a:buChar char="ü"/>
            </a:pPr>
            <a:r>
              <a:rPr lang="en-US" sz="2800" b="1" dirty="0">
                <a:latin typeface="Century Gothic" pitchFamily="34" charset="0"/>
                <a:cs typeface="Calibri" pitchFamily="34" charset="0"/>
              </a:rPr>
              <a:t>Assess</a:t>
            </a:r>
            <a:r>
              <a:rPr lang="en-US" sz="2800" dirty="0">
                <a:latin typeface="Century Gothic" pitchFamily="34" charset="0"/>
                <a:cs typeface="Calibri" pitchFamily="34" charset="0"/>
              </a:rPr>
              <a:t> the sources of funding Tourism development; and</a:t>
            </a:r>
          </a:p>
          <a:p>
            <a:pPr marL="457200" indent="-457200">
              <a:buFont typeface="Wingdings" pitchFamily="2" charset="2"/>
              <a:buChar char="ü"/>
            </a:pPr>
            <a:r>
              <a:rPr lang="en-US" sz="2800" b="1" dirty="0">
                <a:effectLst>
                  <a:outerShdw blurRad="38100" dist="38100" dir="2700000" algn="tl">
                    <a:srgbClr val="000000">
                      <a:alpha val="43137"/>
                    </a:srgbClr>
                  </a:outerShdw>
                </a:effectLst>
                <a:latin typeface="Century Gothic" pitchFamily="34" charset="0"/>
                <a:cs typeface="Calibri" pitchFamily="34" charset="0"/>
              </a:rPr>
              <a:t>demonstrate</a:t>
            </a:r>
            <a:r>
              <a:rPr lang="en-US" sz="2800" dirty="0">
                <a:latin typeface="Century Gothic" pitchFamily="34" charset="0"/>
                <a:cs typeface="Calibri" pitchFamily="34" charset="0"/>
              </a:rPr>
              <a:t> the ability to effectively handle issues of Tourism Development in Nigeria.</a:t>
            </a:r>
            <a:endParaRPr lang="en-US" sz="900" dirty="0">
              <a:latin typeface="Century Gothic" pitchFamily="34" charset="0"/>
              <a:cs typeface="Calibri" pitchFamily="34" charset="0"/>
            </a:endParaRPr>
          </a:p>
        </p:txBody>
      </p:sp>
      <p:sp>
        <p:nvSpPr>
          <p:cNvPr id="14" name="TextBox 13"/>
          <p:cNvSpPr txBox="1"/>
          <p:nvPr/>
        </p:nvSpPr>
        <p:spPr>
          <a:xfrm>
            <a:off x="862580" y="7937"/>
            <a:ext cx="11315772" cy="923330"/>
          </a:xfrm>
          <a:prstGeom prst="rect">
            <a:avLst/>
          </a:prstGeom>
          <a:solidFill>
            <a:srgbClr val="00B050"/>
          </a:solidFill>
        </p:spPr>
        <p:txBody>
          <a:bodyPr wrap="square" rtlCol="0">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pic>
        <p:nvPicPr>
          <p:cNvPr id="5" name="Picture 4"/>
          <p:cNvPicPr>
            <a:picLocks noChangeAspect="1"/>
          </p:cNvPicPr>
          <p:nvPr/>
        </p:nvPicPr>
        <p:blipFill>
          <a:blip r:embed="rId4"/>
          <a:stretch>
            <a:fillRect/>
          </a:stretch>
        </p:blipFill>
        <p:spPr>
          <a:xfrm>
            <a:off x="9055511" y="1445303"/>
            <a:ext cx="3112606" cy="5412698"/>
          </a:xfrm>
          <a:prstGeom prst="rect">
            <a:avLst/>
          </a:prstGeom>
        </p:spPr>
      </p:pic>
    </p:spTree>
    <p:extLst>
      <p:ext uri="{BB962C8B-B14F-4D97-AF65-F5344CB8AC3E}">
        <p14:creationId xmlns:p14="http://schemas.microsoft.com/office/powerpoint/2010/main" val="812170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709683"/>
            <a:ext cx="9060129" cy="5509200"/>
          </a:xfrm>
          <a:prstGeom prst="rect">
            <a:avLst/>
          </a:prstGeom>
        </p:spPr>
        <p:txBody>
          <a:bodyPr wrap="square">
            <a:spAutoFit/>
          </a:bodyPr>
          <a:lstStyle/>
          <a:p>
            <a:pPr marL="457200" indent="-457200">
              <a:buFont typeface="Wingdings" panose="05000000000000000000" pitchFamily="2" charset="2"/>
              <a:buChar char="q"/>
            </a:pPr>
            <a:r>
              <a:rPr lang="en-US" sz="3200" dirty="0">
                <a:solidFill>
                  <a:srgbClr val="252525"/>
                </a:solidFill>
                <a:latin typeface="Open Sans"/>
              </a:rPr>
              <a:t>The supplier chain is also traced to food wholesalers, to farmers, and so on. In this way, the model allows for the measurement of the direct and indirect sales generated by a restaurant meal, for example. </a:t>
            </a:r>
          </a:p>
          <a:p>
            <a:pPr marL="457200" indent="-457200">
              <a:buFont typeface="Wingdings" panose="05000000000000000000" pitchFamily="2" charset="2"/>
              <a:buChar char="q"/>
            </a:pPr>
            <a:r>
              <a:rPr lang="en-US" sz="3200" dirty="0">
                <a:solidFill>
                  <a:srgbClr val="252525"/>
                </a:solidFill>
                <a:latin typeface="Open Sans"/>
              </a:rPr>
              <a:t>The model also calculates the induced impacts of tourism. These induced impacts represent benefits to the economy as employees of tourism sectors spend their wages in the local economy, generating additional output, jobs, taxes, and wages.</a:t>
            </a:r>
          </a:p>
        </p:txBody>
      </p:sp>
      <p:pic>
        <p:nvPicPr>
          <p:cNvPr id="7" name="Picture 6"/>
          <p:cNvPicPr>
            <a:picLocks noChangeAspect="1"/>
          </p:cNvPicPr>
          <p:nvPr/>
        </p:nvPicPr>
        <p:blipFill>
          <a:blip r:embed="rId4"/>
          <a:stretch>
            <a:fillRect/>
          </a:stretch>
        </p:blipFill>
        <p:spPr>
          <a:xfrm>
            <a:off x="9920000" y="709682"/>
            <a:ext cx="2249235" cy="6778046"/>
          </a:xfrm>
          <a:prstGeom prst="rect">
            <a:avLst/>
          </a:prstGeom>
        </p:spPr>
      </p:pic>
    </p:spTree>
    <p:extLst>
      <p:ext uri="{BB962C8B-B14F-4D97-AF65-F5344CB8AC3E}">
        <p14:creationId xmlns:p14="http://schemas.microsoft.com/office/powerpoint/2010/main" val="571681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709683"/>
            <a:ext cx="9060129" cy="6186309"/>
          </a:xfrm>
          <a:prstGeom prst="rect">
            <a:avLst/>
          </a:prstGeom>
        </p:spPr>
        <p:txBody>
          <a:bodyPr wrap="square">
            <a:spAutoFit/>
          </a:bodyPr>
          <a:lstStyle/>
          <a:p>
            <a:pPr marL="457200" indent="-457200">
              <a:buFont typeface="Wingdings" panose="05000000000000000000" pitchFamily="2" charset="2"/>
              <a:buChar char="q"/>
            </a:pPr>
            <a:r>
              <a:rPr lang="en-US" sz="3600" dirty="0">
                <a:solidFill>
                  <a:srgbClr val="252525"/>
                </a:solidFill>
                <a:latin typeface="Libre Baskerville"/>
              </a:rPr>
              <a:t>Economic impacts are measured on three levels:</a:t>
            </a:r>
          </a:p>
          <a:p>
            <a:pPr marL="971550" lvl="1" indent="-514350">
              <a:buFont typeface="+mj-lt"/>
              <a:buAutoNum type="alphaLcParenR"/>
            </a:pPr>
            <a:r>
              <a:rPr lang="en-US" sz="3600" dirty="0">
                <a:solidFill>
                  <a:srgbClr val="252525"/>
                </a:solidFill>
                <a:latin typeface="Open Sans"/>
              </a:rPr>
              <a:t>Direct</a:t>
            </a:r>
          </a:p>
          <a:p>
            <a:pPr marL="971550" lvl="1" indent="-514350">
              <a:buFont typeface="+mj-lt"/>
              <a:buAutoNum type="alphaLcParenR"/>
            </a:pPr>
            <a:r>
              <a:rPr lang="en-US" sz="3600" dirty="0">
                <a:solidFill>
                  <a:srgbClr val="252525"/>
                </a:solidFill>
                <a:latin typeface="Open Sans"/>
              </a:rPr>
              <a:t>Indirect</a:t>
            </a:r>
          </a:p>
          <a:p>
            <a:pPr marL="971550" lvl="1" indent="-514350">
              <a:buFont typeface="+mj-lt"/>
              <a:buAutoNum type="alphaLcParenR"/>
            </a:pPr>
            <a:r>
              <a:rPr lang="en-US" sz="3600" dirty="0">
                <a:solidFill>
                  <a:srgbClr val="252525"/>
                </a:solidFill>
                <a:latin typeface="Open Sans"/>
              </a:rPr>
              <a:t>Induced </a:t>
            </a:r>
          </a:p>
          <a:p>
            <a:pPr marL="457200" indent="-457200">
              <a:buFont typeface="Wingdings" panose="05000000000000000000" pitchFamily="2" charset="2"/>
              <a:buChar char="q"/>
            </a:pPr>
            <a:r>
              <a:rPr lang="en-US" sz="3600" dirty="0">
                <a:solidFill>
                  <a:srgbClr val="252525"/>
                </a:solidFill>
                <a:latin typeface="Open Sans"/>
              </a:rPr>
              <a:t>The results of the analysis are typically shown for two scenarios, including: </a:t>
            </a:r>
          </a:p>
          <a:p>
            <a:pPr marL="1771650" lvl="2" indent="-857250">
              <a:buFont typeface="+mj-lt"/>
              <a:buAutoNum type="romanLcPeriod"/>
            </a:pPr>
            <a:r>
              <a:rPr lang="en-US" sz="3600" dirty="0">
                <a:solidFill>
                  <a:srgbClr val="252525"/>
                </a:solidFill>
                <a:latin typeface="Open Sans"/>
              </a:rPr>
              <a:t>a “do nothing” scenario and </a:t>
            </a:r>
          </a:p>
          <a:p>
            <a:pPr marL="1771650" lvl="2" indent="-857250">
              <a:buFont typeface="+mj-lt"/>
              <a:buAutoNum type="romanLcPeriod"/>
            </a:pPr>
            <a:r>
              <a:rPr lang="en-US" sz="3600" dirty="0">
                <a:solidFill>
                  <a:srgbClr val="252525"/>
                </a:solidFill>
                <a:latin typeface="Open Sans"/>
              </a:rPr>
              <a:t>funding scenarios over the next five years, to be defined in coordination with the client.</a:t>
            </a:r>
            <a:endParaRPr lang="en-US" sz="3200" dirty="0"/>
          </a:p>
        </p:txBody>
      </p:sp>
      <p:pic>
        <p:nvPicPr>
          <p:cNvPr id="15" name="Picture 14"/>
          <p:cNvPicPr>
            <a:picLocks noChangeAspect="1"/>
          </p:cNvPicPr>
          <p:nvPr/>
        </p:nvPicPr>
        <p:blipFill>
          <a:blip r:embed="rId4"/>
          <a:stretch>
            <a:fillRect/>
          </a:stretch>
        </p:blipFill>
        <p:spPr>
          <a:xfrm>
            <a:off x="9302362" y="709682"/>
            <a:ext cx="2866874" cy="6778046"/>
          </a:xfrm>
          <a:prstGeom prst="rect">
            <a:avLst/>
          </a:prstGeom>
        </p:spPr>
      </p:pic>
    </p:spTree>
    <p:extLst>
      <p:ext uri="{BB962C8B-B14F-4D97-AF65-F5344CB8AC3E}">
        <p14:creationId xmlns:p14="http://schemas.microsoft.com/office/powerpoint/2010/main" val="346812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616890"/>
            <a:ext cx="8263716" cy="6309420"/>
          </a:xfrm>
          <a:prstGeom prst="rect">
            <a:avLst/>
          </a:prstGeom>
        </p:spPr>
        <p:txBody>
          <a:bodyPr wrap="square">
            <a:spAutoFit/>
          </a:bodyPr>
          <a:lstStyle/>
          <a:p>
            <a:pPr marL="285750" lvl="0" indent="-285750">
              <a:buFont typeface="Wingdings" panose="05000000000000000000" pitchFamily="2" charset="2"/>
              <a:buChar char="q"/>
            </a:pPr>
            <a:r>
              <a:rPr lang="en-US" sz="4400" b="1" dirty="0">
                <a:solidFill>
                  <a:srgbClr val="202124"/>
                </a:solidFill>
                <a:latin typeface="arial" panose="020B0604020202020204" pitchFamily="34" charset="0"/>
              </a:rPr>
              <a:t>BUDGET TRAVELLERS</a:t>
            </a:r>
          </a:p>
          <a:p>
            <a:pPr marL="457200" lvl="0" indent="-457200">
              <a:buFont typeface="Wingdings" panose="05000000000000000000" pitchFamily="2" charset="2"/>
              <a:buChar char="ü"/>
            </a:pPr>
            <a:r>
              <a:rPr lang="en-US" sz="4000" dirty="0">
                <a:solidFill>
                  <a:srgbClr val="202124"/>
                </a:solidFill>
                <a:latin typeface="arial" panose="020B0604020202020204" pitchFamily="34" charset="0"/>
              </a:rPr>
              <a:t>Budget travel is </a:t>
            </a:r>
            <a:r>
              <a:rPr lang="en-US" sz="4000" b="1" dirty="0">
                <a:solidFill>
                  <a:srgbClr val="202124"/>
                </a:solidFill>
                <a:latin typeface="arial" panose="020B0604020202020204" pitchFamily="34" charset="0"/>
              </a:rPr>
              <a:t>travel that is cost-conscious and price-aware</a:t>
            </a:r>
            <a:r>
              <a:rPr lang="en-US" sz="4000" dirty="0">
                <a:solidFill>
                  <a:srgbClr val="202124"/>
                </a:solidFill>
                <a:latin typeface="arial" panose="020B0604020202020204" pitchFamily="34" charset="0"/>
              </a:rPr>
              <a:t>. </a:t>
            </a:r>
          </a:p>
          <a:p>
            <a:pPr marL="457200" lvl="0" indent="-457200">
              <a:buFont typeface="Wingdings" panose="05000000000000000000" pitchFamily="2" charset="2"/>
              <a:buChar char="ü"/>
            </a:pPr>
            <a:r>
              <a:rPr lang="en-US" sz="4000" dirty="0">
                <a:solidFill>
                  <a:srgbClr val="202124"/>
                </a:solidFill>
                <a:latin typeface="arial" panose="020B0604020202020204" pitchFamily="34" charset="0"/>
              </a:rPr>
              <a:t>A budget traveler is someone who travels usually finding cheap flight tickets, low-cost accommodations, wallet-friendly food, and free or cheap tourist attractions to visit while there.</a:t>
            </a:r>
            <a:endParaRPr lang="en-US" sz="3200" dirty="0"/>
          </a:p>
        </p:txBody>
      </p:sp>
      <p:pic>
        <p:nvPicPr>
          <p:cNvPr id="15" name="Picture 14"/>
          <p:cNvPicPr>
            <a:picLocks noChangeAspect="1"/>
          </p:cNvPicPr>
          <p:nvPr/>
        </p:nvPicPr>
        <p:blipFill>
          <a:blip r:embed="rId4"/>
          <a:stretch>
            <a:fillRect/>
          </a:stretch>
        </p:blipFill>
        <p:spPr>
          <a:xfrm>
            <a:off x="8988724" y="709682"/>
            <a:ext cx="3180511" cy="6778046"/>
          </a:xfrm>
          <a:prstGeom prst="rect">
            <a:avLst/>
          </a:prstGeom>
        </p:spPr>
      </p:pic>
    </p:spTree>
    <p:extLst>
      <p:ext uri="{BB962C8B-B14F-4D97-AF65-F5344CB8AC3E}">
        <p14:creationId xmlns:p14="http://schemas.microsoft.com/office/powerpoint/2010/main" val="890969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4" y="800911"/>
            <a:ext cx="8263716" cy="6617196"/>
          </a:xfrm>
          <a:prstGeom prst="rect">
            <a:avLst/>
          </a:prstGeom>
        </p:spPr>
        <p:txBody>
          <a:bodyPr wrap="square">
            <a:spAutoFit/>
          </a:bodyPr>
          <a:lstStyle/>
          <a:p>
            <a:pPr marL="457200" indent="-457200">
              <a:buFont typeface="Wingdings" panose="05000000000000000000" pitchFamily="2" charset="2"/>
              <a:buChar char="q"/>
            </a:pPr>
            <a:r>
              <a:rPr lang="en-US" sz="3200" b="1" dirty="0">
                <a:solidFill>
                  <a:srgbClr val="202124"/>
                </a:solidFill>
                <a:latin typeface="arial" panose="020B0604020202020204" pitchFamily="34" charset="0"/>
              </a:rPr>
              <a:t>Why is budgeting important for travel?</a:t>
            </a:r>
          </a:p>
          <a:p>
            <a:pPr marL="914400" lvl="1" indent="-457200">
              <a:buFont typeface="Wingdings" panose="05000000000000000000" pitchFamily="2" charset="2"/>
              <a:buChar char="ü"/>
            </a:pPr>
            <a:r>
              <a:rPr lang="en-US" sz="3600" b="1" dirty="0">
                <a:solidFill>
                  <a:srgbClr val="202124"/>
                </a:solidFill>
                <a:latin typeface="arial" panose="020B0604020202020204" pitchFamily="34" charset="0"/>
              </a:rPr>
              <a:t>The less money you spend, the longer you can travel for</a:t>
            </a:r>
            <a:r>
              <a:rPr lang="en-US" sz="3600" dirty="0">
                <a:solidFill>
                  <a:srgbClr val="202124"/>
                </a:solidFill>
                <a:latin typeface="arial" panose="020B0604020202020204" pitchFamily="34" charset="0"/>
              </a:rPr>
              <a:t>. </a:t>
            </a:r>
          </a:p>
          <a:p>
            <a:pPr marL="914400" lvl="1" indent="-457200">
              <a:buFont typeface="Wingdings" panose="05000000000000000000" pitchFamily="2" charset="2"/>
              <a:buChar char="ü"/>
            </a:pPr>
            <a:r>
              <a:rPr lang="en-US" sz="3600" dirty="0">
                <a:solidFill>
                  <a:srgbClr val="202124"/>
                </a:solidFill>
                <a:latin typeface="arial" panose="020B0604020202020204" pitchFamily="34" charset="0"/>
              </a:rPr>
              <a:t>It's that simple. Having to budget and make your money stretch usually means you can keep going! </a:t>
            </a:r>
          </a:p>
          <a:p>
            <a:pPr marL="914400" lvl="1" indent="-457200">
              <a:buFont typeface="Wingdings" panose="05000000000000000000" pitchFamily="2" charset="2"/>
              <a:buChar char="ü"/>
            </a:pPr>
            <a:r>
              <a:rPr lang="en-US" sz="3600" dirty="0">
                <a:solidFill>
                  <a:srgbClr val="202124"/>
                </a:solidFill>
                <a:latin typeface="arial" panose="020B0604020202020204" pitchFamily="34" charset="0"/>
              </a:rPr>
              <a:t>It also means you travel slower, as you spend more time in one city and use buses and trains: so you get to see more of one country as you travel through it.</a:t>
            </a:r>
          </a:p>
          <a:p>
            <a:pPr marL="285750" indent="-285750">
              <a:buFont typeface="Wingdings" panose="05000000000000000000" pitchFamily="2" charset="2"/>
              <a:buChar char="q"/>
            </a:pPr>
            <a:endParaRPr lang="en-US" sz="3200" dirty="0"/>
          </a:p>
        </p:txBody>
      </p:sp>
      <p:pic>
        <p:nvPicPr>
          <p:cNvPr id="15" name="Picture 14"/>
          <p:cNvPicPr>
            <a:picLocks noChangeAspect="1"/>
          </p:cNvPicPr>
          <p:nvPr/>
        </p:nvPicPr>
        <p:blipFill>
          <a:blip r:embed="rId4"/>
          <a:stretch>
            <a:fillRect/>
          </a:stretch>
        </p:blipFill>
        <p:spPr>
          <a:xfrm>
            <a:off x="9144000" y="709682"/>
            <a:ext cx="3025235" cy="6778046"/>
          </a:xfrm>
          <a:prstGeom prst="rect">
            <a:avLst/>
          </a:prstGeom>
        </p:spPr>
      </p:pic>
    </p:spTree>
    <p:extLst>
      <p:ext uri="{BB962C8B-B14F-4D97-AF65-F5344CB8AC3E}">
        <p14:creationId xmlns:p14="http://schemas.microsoft.com/office/powerpoint/2010/main" val="3684593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89460" y="564308"/>
            <a:ext cx="8237841" cy="941796"/>
          </a:xfrm>
          <a:prstGeom prst="rect">
            <a:avLst/>
          </a:prstGeom>
        </p:spPr>
        <p:txBody>
          <a:bodyPr wrap="square">
            <a:spAutoFit/>
          </a:bodyPr>
          <a:lstStyle/>
          <a:p>
            <a:pPr algn="just">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3000" b="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880283" y="723331"/>
            <a:ext cx="8959347" cy="6494085"/>
          </a:xfrm>
          <a:prstGeom prst="rect">
            <a:avLst/>
          </a:prstGeom>
        </p:spPr>
        <p:txBody>
          <a:bodyPr wrap="square">
            <a:spAutoFit/>
          </a:bodyPr>
          <a:lstStyle/>
          <a:p>
            <a:pPr marL="457200" indent="-457200">
              <a:buFont typeface="Wingdings" panose="05000000000000000000" pitchFamily="2" charset="2"/>
              <a:buChar char="q"/>
            </a:pPr>
            <a:r>
              <a:rPr lang="en-US" sz="3200" b="1" dirty="0">
                <a:solidFill>
                  <a:srgbClr val="444444"/>
                </a:solidFill>
                <a:latin typeface="Crimson Text"/>
              </a:rPr>
              <a:t> HOW TO TRAVEL ON A BUDGET.</a:t>
            </a:r>
          </a:p>
          <a:p>
            <a:pPr marL="514350" indent="-514350">
              <a:buFont typeface="+mj-lt"/>
              <a:buAutoNum type="arabicParenR"/>
            </a:pPr>
            <a:r>
              <a:rPr lang="en-US" sz="2400" b="1" dirty="0">
                <a:solidFill>
                  <a:srgbClr val="444444"/>
                </a:solidFill>
                <a:latin typeface="Crimson Text"/>
              </a:rPr>
              <a:t> 	Be open to alternative budget-friendly 	destinations;</a:t>
            </a:r>
          </a:p>
          <a:p>
            <a:pPr marL="514350" indent="-514350">
              <a:buFont typeface="+mj-lt"/>
              <a:buAutoNum type="arabicParenR"/>
            </a:pPr>
            <a:r>
              <a:rPr lang="en-US" sz="2400" b="1" dirty="0">
                <a:solidFill>
                  <a:srgbClr val="444444"/>
                </a:solidFill>
                <a:latin typeface="Crimson Text"/>
              </a:rPr>
              <a:t> 	Determine the most cost effective medium of 	travel;</a:t>
            </a:r>
          </a:p>
          <a:p>
            <a:pPr marL="514350" indent="-514350">
              <a:buFont typeface="+mj-lt"/>
              <a:buAutoNum type="arabicParenR"/>
            </a:pPr>
            <a:r>
              <a:rPr lang="en-US" sz="2400" b="1" dirty="0">
                <a:solidFill>
                  <a:srgbClr val="444444"/>
                </a:solidFill>
                <a:latin typeface="Crimson Text"/>
              </a:rPr>
              <a:t> 	Plan ahead of time and be flexible with your 	schedule;</a:t>
            </a:r>
          </a:p>
          <a:p>
            <a:pPr marL="514350" indent="-514350">
              <a:buFont typeface="+mj-lt"/>
              <a:buAutoNum type="arabicParenR"/>
            </a:pPr>
            <a:r>
              <a:rPr lang="en-US" sz="2400" b="1" dirty="0">
                <a:solidFill>
                  <a:srgbClr val="444444"/>
                </a:solidFill>
                <a:latin typeface="Crimson Text"/>
              </a:rPr>
              <a:t> 	Travel to a familiar location</a:t>
            </a:r>
          </a:p>
          <a:p>
            <a:pPr marL="514350" indent="-514350">
              <a:buFont typeface="+mj-lt"/>
              <a:buAutoNum type="arabicParenR"/>
            </a:pPr>
            <a:r>
              <a:rPr lang="en-US" sz="2400" b="1" dirty="0">
                <a:solidFill>
                  <a:srgbClr val="444444"/>
                </a:solidFill>
                <a:latin typeface="Crimson Text"/>
              </a:rPr>
              <a:t> 	Browse reasonable accommodation alternatives;</a:t>
            </a:r>
          </a:p>
          <a:p>
            <a:pPr marL="514350" indent="-514350">
              <a:buFont typeface="+mj-lt"/>
              <a:buAutoNum type="arabicParenR"/>
            </a:pPr>
            <a:r>
              <a:rPr lang="en-US" sz="2400" b="1" dirty="0">
                <a:solidFill>
                  <a:srgbClr val="444444"/>
                </a:solidFill>
                <a:latin typeface="Crimson Text"/>
              </a:rPr>
              <a:t> 	Try local food over eating in restaurants.</a:t>
            </a:r>
          </a:p>
          <a:p>
            <a:pPr marL="514350" indent="-514350">
              <a:buFont typeface="+mj-lt"/>
              <a:buAutoNum type="arabicParenR"/>
            </a:pPr>
            <a:r>
              <a:rPr lang="en-US" sz="2400" b="1" dirty="0">
                <a:solidFill>
                  <a:srgbClr val="444444"/>
                </a:solidFill>
                <a:latin typeface="Crimson Text"/>
              </a:rPr>
              <a:t> 	Make use of money-saving apps (</a:t>
            </a:r>
            <a:r>
              <a:rPr lang="en-US" sz="2400" b="1" dirty="0" err="1">
                <a:solidFill>
                  <a:srgbClr val="444444"/>
                </a:solidFill>
                <a:latin typeface="Crimson Text"/>
              </a:rPr>
              <a:t>Travelspend</a:t>
            </a:r>
            <a:r>
              <a:rPr lang="en-US" sz="2400" b="1" dirty="0">
                <a:solidFill>
                  <a:srgbClr val="444444"/>
                </a:solidFill>
                <a:latin typeface="Crimson Text"/>
              </a:rPr>
              <a:t>,     	</a:t>
            </a:r>
            <a:r>
              <a:rPr lang="en-US" sz="2400" b="1" dirty="0" err="1">
                <a:solidFill>
                  <a:srgbClr val="444444"/>
                </a:solidFill>
                <a:latin typeface="Crimson Text"/>
              </a:rPr>
              <a:t>tripIt</a:t>
            </a:r>
            <a:r>
              <a:rPr lang="en-US" sz="2400" b="1" dirty="0">
                <a:solidFill>
                  <a:srgbClr val="444444"/>
                </a:solidFill>
                <a:latin typeface="Crimson Text"/>
              </a:rPr>
              <a:t> Apps) </a:t>
            </a:r>
            <a:r>
              <a:rPr lang="en-US" sz="1600" b="1" dirty="0">
                <a:solidFill>
                  <a:srgbClr val="444444"/>
                </a:solidFill>
                <a:latin typeface="Crimson Text"/>
              </a:rPr>
              <a:t>Available on: Both Apple App Store and Google Play Store;</a:t>
            </a:r>
            <a:endParaRPr lang="en-US" sz="2400" b="1" dirty="0">
              <a:solidFill>
                <a:srgbClr val="444444"/>
              </a:solidFill>
              <a:latin typeface="Crimson Text"/>
            </a:endParaRPr>
          </a:p>
          <a:p>
            <a:pPr marL="514350" indent="-514350">
              <a:buFont typeface="+mj-lt"/>
              <a:buAutoNum type="arabicParenR"/>
            </a:pPr>
            <a:r>
              <a:rPr lang="en-US" sz="2400" b="1" dirty="0">
                <a:solidFill>
                  <a:srgbClr val="444444"/>
                </a:solidFill>
                <a:latin typeface="Crimson Text"/>
              </a:rPr>
              <a:t> 	Consider going local</a:t>
            </a:r>
          </a:p>
          <a:p>
            <a:pPr marL="514350" indent="-514350">
              <a:buFont typeface="+mj-lt"/>
              <a:buAutoNum type="arabicParenR"/>
            </a:pPr>
            <a:r>
              <a:rPr lang="en-US" sz="2400" b="1" dirty="0">
                <a:solidFill>
                  <a:srgbClr val="444444"/>
                </a:solidFill>
                <a:latin typeface="Crimson Text"/>
              </a:rPr>
              <a:t> 	Travel in groups – The more the merrier</a:t>
            </a:r>
          </a:p>
          <a:p>
            <a:pPr marL="514350" indent="-514350">
              <a:buFont typeface="+mj-lt"/>
              <a:buAutoNum type="arabicParenR"/>
            </a:pPr>
            <a:r>
              <a:rPr lang="en-US" sz="2400" b="1" dirty="0">
                <a:solidFill>
                  <a:srgbClr val="444444"/>
                </a:solidFill>
                <a:latin typeface="Crimson Text"/>
              </a:rPr>
              <a:t> 	Spend less time shopping and more time making 	memories.</a:t>
            </a:r>
            <a:r>
              <a:rPr lang="en-US" sz="3200" dirty="0"/>
              <a:t> </a:t>
            </a:r>
          </a:p>
        </p:txBody>
      </p:sp>
      <p:pic>
        <p:nvPicPr>
          <p:cNvPr id="15" name="Picture 14"/>
          <p:cNvPicPr>
            <a:picLocks noChangeAspect="1"/>
          </p:cNvPicPr>
          <p:nvPr/>
        </p:nvPicPr>
        <p:blipFill>
          <a:blip r:embed="rId4"/>
          <a:stretch>
            <a:fillRect/>
          </a:stretch>
        </p:blipFill>
        <p:spPr>
          <a:xfrm>
            <a:off x="9558068" y="709682"/>
            <a:ext cx="2611167" cy="6778046"/>
          </a:xfrm>
          <a:prstGeom prst="rect">
            <a:avLst/>
          </a:prstGeom>
        </p:spPr>
      </p:pic>
    </p:spTree>
    <p:extLst>
      <p:ext uri="{BB962C8B-B14F-4D97-AF65-F5344CB8AC3E}">
        <p14:creationId xmlns:p14="http://schemas.microsoft.com/office/powerpoint/2010/main" val="3916223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62580" y="3060565"/>
            <a:ext cx="11320866"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bg1"/>
                </a:solidFill>
                <a:latin typeface="Century Gothic" panose="020B0502020202020204" pitchFamily="34" charset="0"/>
              </a:rPr>
              <a:t>FINANCING TOURISM IN NIGERIA</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76228" y="0"/>
            <a:ext cx="11315772" cy="923330"/>
          </a:xfrm>
          <a:prstGeom prst="rect">
            <a:avLst/>
          </a:prstGeom>
          <a:solidFill>
            <a:srgbClr val="00B050"/>
          </a:solidFill>
        </p:spPr>
        <p:txBody>
          <a:bodyPr wrap="square" rtlCol="0">
            <a:spAutoFit/>
          </a:bodyPr>
          <a:lstStyle/>
          <a:p>
            <a:pPr lvl="0" algn="ctr"/>
            <a:r>
              <a:rPr lang="en-US" sz="5400" b="1">
                <a:solidFill>
                  <a:prstClr val="white"/>
                </a:solidFill>
                <a:effectLst>
                  <a:outerShdw blurRad="38100" dist="38100" dir="2700000" algn="tl">
                    <a:srgbClr val="000000">
                      <a:alpha val="43137"/>
                    </a:srgbClr>
                  </a:outerShdw>
                </a:effectLst>
                <a:latin typeface="Agency FB" pitchFamily="34" charset="0"/>
              </a:rPr>
              <a:t>BUDGETING AND FUNDING TOURISM IN NIGERIA</a:t>
            </a:r>
            <a:endParaRPr lang="en-US" sz="5400" b="1" dirty="0">
              <a:solidFill>
                <a:prstClr val="white"/>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1921835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4" name="Picture 2" descr="Tourists per year in Nig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511701"/>
            <a:ext cx="11110339" cy="5081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34338" y="799585"/>
            <a:ext cx="11232070" cy="1569660"/>
          </a:xfrm>
          <a:prstGeom prst="rect">
            <a:avLst/>
          </a:prstGeom>
          <a:noFill/>
        </p:spPr>
        <p:txBody>
          <a:bodyPr wrap="square" rtlCol="0">
            <a:spAutoFit/>
          </a:bodyPr>
          <a:lstStyle/>
          <a:p>
            <a:pPr marL="285750" indent="-285750">
              <a:buFont typeface="Wingdings" panose="05000000000000000000" pitchFamily="2" charset="2"/>
              <a:buChar char="q"/>
            </a:pPr>
            <a:r>
              <a:rPr lang="en-US" sz="3200" dirty="0">
                <a:solidFill>
                  <a:srgbClr val="000000"/>
                </a:solidFill>
                <a:latin typeface="Verdana" panose="020B0604030504040204" pitchFamily="34" charset="0"/>
              </a:rPr>
              <a:t>Data in the chart are given in millions of tourists. The red line represents the average of all 15 countries in Western Africa.</a:t>
            </a:r>
            <a:r>
              <a:rPr lang="en-US" sz="3200" dirty="0"/>
              <a:t> </a:t>
            </a:r>
          </a:p>
        </p:txBody>
      </p:sp>
    </p:spTree>
    <p:extLst>
      <p:ext uri="{BB962C8B-B14F-4D97-AF65-F5344CB8AC3E}">
        <p14:creationId xmlns:p14="http://schemas.microsoft.com/office/powerpoint/2010/main" val="2414199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34338" y="799585"/>
            <a:ext cx="11232070" cy="584775"/>
          </a:xfrm>
          <a:prstGeom prst="rect">
            <a:avLst/>
          </a:prstGeom>
          <a:noFill/>
        </p:spPr>
        <p:txBody>
          <a:bodyPr wrap="square" rtlCol="0">
            <a:spAutoFit/>
          </a:bodyPr>
          <a:lstStyle/>
          <a:p>
            <a:pPr marL="285750" indent="-285750">
              <a:buFont typeface="Wingdings" panose="05000000000000000000" pitchFamily="2" charset="2"/>
              <a:buChar char="q"/>
            </a:pPr>
            <a:r>
              <a:rPr lang="en-US" sz="3200" dirty="0">
                <a:solidFill>
                  <a:srgbClr val="000000"/>
                </a:solidFill>
                <a:latin typeface="Verdana" panose="020B0604030504040204" pitchFamily="34" charset="0"/>
              </a:rPr>
              <a:t> M</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250918594"/>
              </p:ext>
            </p:extLst>
          </p:nvPr>
        </p:nvGraphicFramePr>
        <p:xfrm>
          <a:off x="990600" y="1511701"/>
          <a:ext cx="11110340" cy="3890208"/>
        </p:xfrm>
        <a:graphic>
          <a:graphicData uri="http://schemas.openxmlformats.org/drawingml/2006/table">
            <a:tbl>
              <a:tblPr/>
              <a:tblGrid>
                <a:gridCol w="2222068">
                  <a:extLst>
                    <a:ext uri="{9D8B030D-6E8A-4147-A177-3AD203B41FA5}">
                      <a16:colId xmlns:a16="http://schemas.microsoft.com/office/drawing/2014/main" val="1802373251"/>
                    </a:ext>
                  </a:extLst>
                </a:gridCol>
                <a:gridCol w="2222068">
                  <a:extLst>
                    <a:ext uri="{9D8B030D-6E8A-4147-A177-3AD203B41FA5}">
                      <a16:colId xmlns:a16="http://schemas.microsoft.com/office/drawing/2014/main" val="1708930979"/>
                    </a:ext>
                  </a:extLst>
                </a:gridCol>
                <a:gridCol w="2222068">
                  <a:extLst>
                    <a:ext uri="{9D8B030D-6E8A-4147-A177-3AD203B41FA5}">
                      <a16:colId xmlns:a16="http://schemas.microsoft.com/office/drawing/2014/main" val="3057555232"/>
                    </a:ext>
                  </a:extLst>
                </a:gridCol>
                <a:gridCol w="2222068">
                  <a:extLst>
                    <a:ext uri="{9D8B030D-6E8A-4147-A177-3AD203B41FA5}">
                      <a16:colId xmlns:a16="http://schemas.microsoft.com/office/drawing/2014/main" val="710183774"/>
                    </a:ext>
                  </a:extLst>
                </a:gridCol>
                <a:gridCol w="2222068">
                  <a:extLst>
                    <a:ext uri="{9D8B030D-6E8A-4147-A177-3AD203B41FA5}">
                      <a16:colId xmlns:a16="http://schemas.microsoft.com/office/drawing/2014/main" val="220827842"/>
                    </a:ext>
                  </a:extLst>
                </a:gridCol>
              </a:tblGrid>
              <a:tr h="1013658">
                <a:tc>
                  <a:txBody>
                    <a:bodyPr/>
                    <a:lstStyle/>
                    <a:p>
                      <a:pPr algn="l"/>
                      <a:r>
                        <a:rPr lang="en-US" sz="2800" b="1" dirty="0">
                          <a:solidFill>
                            <a:srgbClr val="666666"/>
                          </a:solidFill>
                          <a:effectLst/>
                        </a:rPr>
                        <a:t>Year</a:t>
                      </a:r>
                    </a:p>
                  </a:txBody>
                  <a:tcPr marR="47625"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pPr algn="r"/>
                      <a:r>
                        <a:rPr lang="en-US" sz="2800" b="1" dirty="0">
                          <a:solidFill>
                            <a:srgbClr val="666666"/>
                          </a:solidFill>
                          <a:effectLst/>
                        </a:rPr>
                        <a:t>Number of tourists</a:t>
                      </a:r>
                    </a:p>
                  </a:txBody>
                  <a:tcPr marL="95250" marR="47625"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pPr algn="r"/>
                      <a:r>
                        <a:rPr lang="en-US" sz="2800" b="1" dirty="0">
                          <a:solidFill>
                            <a:srgbClr val="666666"/>
                          </a:solidFill>
                          <a:effectLst/>
                        </a:rPr>
                        <a:t>Receipts</a:t>
                      </a:r>
                    </a:p>
                  </a:txBody>
                  <a:tcPr marL="95250" marR="47625"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pPr algn="r"/>
                      <a:r>
                        <a:rPr lang="en-US" sz="2800" b="1" dirty="0">
                          <a:solidFill>
                            <a:srgbClr val="666666"/>
                          </a:solidFill>
                          <a:effectLst/>
                        </a:rPr>
                        <a:t>% of GNP</a:t>
                      </a:r>
                    </a:p>
                  </a:txBody>
                  <a:tcPr marL="95250" marR="47625"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pPr algn="r"/>
                      <a:r>
                        <a:rPr lang="en-US" sz="2800" b="1" dirty="0">
                          <a:solidFill>
                            <a:srgbClr val="666666"/>
                          </a:solidFill>
                          <a:effectLst/>
                        </a:rPr>
                        <a:t>Receipts per tourist</a:t>
                      </a:r>
                    </a:p>
                  </a:txBody>
                  <a:tcPr marL="95250" marR="47625"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4984390"/>
                  </a:ext>
                </a:extLst>
              </a:tr>
              <a:tr h="524930">
                <a:tc>
                  <a:txBody>
                    <a:bodyPr/>
                    <a:lstStyle/>
                    <a:p>
                      <a:pPr algn="l" fontAlgn="t"/>
                      <a:r>
                        <a:rPr lang="en-US" sz="3400" b="1">
                          <a:solidFill>
                            <a:srgbClr val="000000"/>
                          </a:solidFill>
                          <a:effectLst/>
                        </a:rPr>
                        <a:t>2016</a:t>
                      </a:r>
                    </a:p>
                  </a:txBody>
                  <a:tcPr marL="9525" marR="47625" marT="28575" marB="28575">
                    <a:lnL>
                      <a:noFill/>
                    </a:lnL>
                    <a:lnR>
                      <a:noFill/>
                    </a:lnR>
                    <a:lnT w="9525" cap="flat" cmpd="sng" algn="ctr">
                      <a:solidFill>
                        <a:srgbClr val="000000"/>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5.27 m</a:t>
                      </a:r>
                    </a:p>
                  </a:txBody>
                  <a:tcPr marL="95250" marR="47625" marT="28575" marB="28575">
                    <a:lnL>
                      <a:noFill/>
                    </a:lnL>
                    <a:lnR>
                      <a:noFill/>
                    </a:lnR>
                    <a:lnT w="9525" cap="flat" cmpd="sng" algn="ctr">
                      <a:solidFill>
                        <a:srgbClr val="000000"/>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dirty="0">
                          <a:solidFill>
                            <a:srgbClr val="000000"/>
                          </a:solidFill>
                          <a:effectLst/>
                        </a:rPr>
                        <a:t>1.09 </a:t>
                      </a:r>
                      <a:r>
                        <a:rPr lang="en-US" sz="3400" b="1" dirty="0" err="1">
                          <a:solidFill>
                            <a:srgbClr val="000000"/>
                          </a:solidFill>
                          <a:effectLst/>
                        </a:rPr>
                        <a:t>bn</a:t>
                      </a:r>
                      <a:r>
                        <a:rPr lang="en-US" sz="3400" b="1" dirty="0">
                          <a:solidFill>
                            <a:srgbClr val="000000"/>
                          </a:solidFill>
                          <a:effectLst/>
                        </a:rPr>
                        <a:t> $</a:t>
                      </a:r>
                    </a:p>
                  </a:txBody>
                  <a:tcPr marL="95250" marR="47625" marT="28575" marB="28575">
                    <a:lnL>
                      <a:noFill/>
                    </a:lnL>
                    <a:lnR>
                      <a:noFill/>
                    </a:lnR>
                    <a:lnT w="9525" cap="flat" cmpd="sng" algn="ctr">
                      <a:solidFill>
                        <a:srgbClr val="000000"/>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dirty="0">
                          <a:solidFill>
                            <a:srgbClr val="000000"/>
                          </a:solidFill>
                          <a:effectLst/>
                        </a:rPr>
                        <a:t>0.27 %</a:t>
                      </a:r>
                    </a:p>
                  </a:txBody>
                  <a:tcPr marL="95250" marR="47625" marT="28575" marB="28575">
                    <a:lnL>
                      <a:noFill/>
                    </a:lnL>
                    <a:lnR>
                      <a:noFill/>
                    </a:lnR>
                    <a:lnT w="9525" cap="flat" cmpd="sng" algn="ctr">
                      <a:solidFill>
                        <a:srgbClr val="000000"/>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207 $</a:t>
                      </a:r>
                    </a:p>
                  </a:txBody>
                  <a:tcPr marL="95250" marR="47625" marT="28575" marB="28575">
                    <a:lnL>
                      <a:noFill/>
                    </a:lnL>
                    <a:lnR>
                      <a:noFill/>
                    </a:lnR>
                    <a:lnT w="9525" cap="flat" cmpd="sng" algn="ctr">
                      <a:solidFill>
                        <a:srgbClr val="000000"/>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87793698"/>
                  </a:ext>
                </a:extLst>
              </a:tr>
              <a:tr h="524930">
                <a:tc>
                  <a:txBody>
                    <a:bodyPr/>
                    <a:lstStyle/>
                    <a:p>
                      <a:pPr algn="l" fontAlgn="t"/>
                      <a:r>
                        <a:rPr lang="en-US" sz="3400" b="1">
                          <a:solidFill>
                            <a:srgbClr val="000000"/>
                          </a:solidFill>
                          <a:effectLst/>
                        </a:rPr>
                        <a:t>2015</a:t>
                      </a:r>
                    </a:p>
                  </a:txBody>
                  <a:tcPr marL="9525"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CFEFA"/>
                    </a:solidFill>
                  </a:tcPr>
                </a:tc>
                <a:tc>
                  <a:txBody>
                    <a:bodyPr/>
                    <a:lstStyle/>
                    <a:p>
                      <a:pPr algn="r" fontAlgn="t"/>
                      <a:r>
                        <a:rPr lang="en-US" sz="3400" b="1">
                          <a:solidFill>
                            <a:srgbClr val="000000"/>
                          </a:solidFill>
                          <a:effectLst/>
                        </a:rPr>
                        <a:t>6.02 m</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CFEFA"/>
                    </a:solidFill>
                  </a:tcPr>
                </a:tc>
                <a:tc>
                  <a:txBody>
                    <a:bodyPr/>
                    <a:lstStyle/>
                    <a:p>
                      <a:pPr algn="r" fontAlgn="t"/>
                      <a:r>
                        <a:rPr lang="en-US" sz="3400" b="1" dirty="0">
                          <a:solidFill>
                            <a:srgbClr val="000000"/>
                          </a:solidFill>
                          <a:effectLst/>
                        </a:rPr>
                        <a:t>461.00 m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CFEFA"/>
                    </a:solidFill>
                  </a:tcPr>
                </a:tc>
                <a:tc>
                  <a:txBody>
                    <a:bodyPr/>
                    <a:lstStyle/>
                    <a:p>
                      <a:pPr algn="r" fontAlgn="t"/>
                      <a:r>
                        <a:rPr lang="en-US" sz="3400" b="1" dirty="0">
                          <a:solidFill>
                            <a:srgbClr val="000000"/>
                          </a:solidFill>
                          <a:effectLst/>
                        </a:rPr>
                        <a:t>0.095 %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CFEFA"/>
                    </a:solidFill>
                  </a:tcPr>
                </a:tc>
                <a:tc>
                  <a:txBody>
                    <a:bodyPr/>
                    <a:lstStyle/>
                    <a:p>
                      <a:pPr algn="r" fontAlgn="t"/>
                      <a:r>
                        <a:rPr lang="en-US" sz="3400" b="1">
                          <a:solidFill>
                            <a:srgbClr val="000000"/>
                          </a:solidFill>
                          <a:effectLst/>
                        </a:rPr>
                        <a:t>77 $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CFEFA"/>
                    </a:solidFill>
                  </a:tcPr>
                </a:tc>
                <a:extLst>
                  <a:ext uri="{0D108BD9-81ED-4DB2-BD59-A6C34878D82A}">
                    <a16:rowId xmlns:a16="http://schemas.microsoft.com/office/drawing/2014/main" val="3819753152"/>
                  </a:ext>
                </a:extLst>
              </a:tr>
              <a:tr h="524930">
                <a:tc>
                  <a:txBody>
                    <a:bodyPr/>
                    <a:lstStyle/>
                    <a:p>
                      <a:pPr algn="l" fontAlgn="t"/>
                      <a:r>
                        <a:rPr lang="en-US" sz="3400" b="1">
                          <a:solidFill>
                            <a:srgbClr val="000000"/>
                          </a:solidFill>
                          <a:effectLst/>
                        </a:rPr>
                        <a:t>2014</a:t>
                      </a:r>
                    </a:p>
                  </a:txBody>
                  <a:tcPr marL="9525"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4.80 m</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605.00 m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dirty="0">
                          <a:solidFill>
                            <a:srgbClr val="000000"/>
                          </a:solidFill>
                          <a:effectLst/>
                        </a:rPr>
                        <a:t>0.11 %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dirty="0">
                          <a:solidFill>
                            <a:srgbClr val="000000"/>
                          </a:solidFill>
                          <a:effectLst/>
                        </a:rPr>
                        <a:t>126 $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78026275"/>
                  </a:ext>
                </a:extLst>
              </a:tr>
              <a:tr h="524930">
                <a:tc>
                  <a:txBody>
                    <a:bodyPr/>
                    <a:lstStyle/>
                    <a:p>
                      <a:pPr algn="l" fontAlgn="t"/>
                      <a:r>
                        <a:rPr lang="en-US" sz="3400" b="1">
                          <a:solidFill>
                            <a:srgbClr val="000000"/>
                          </a:solidFill>
                          <a:effectLst/>
                        </a:rPr>
                        <a:t>2013</a:t>
                      </a:r>
                    </a:p>
                  </a:txBody>
                  <a:tcPr marL="9525"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4.04 m</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616.00 m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0.12 %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dirty="0">
                          <a:solidFill>
                            <a:srgbClr val="000000"/>
                          </a:solidFill>
                          <a:effectLst/>
                        </a:rPr>
                        <a:t>153 $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253989161"/>
                  </a:ext>
                </a:extLst>
              </a:tr>
              <a:tr h="524930">
                <a:tc>
                  <a:txBody>
                    <a:bodyPr/>
                    <a:lstStyle/>
                    <a:p>
                      <a:pPr algn="l" fontAlgn="t"/>
                      <a:r>
                        <a:rPr lang="en-US" sz="3400" b="1">
                          <a:solidFill>
                            <a:srgbClr val="000000"/>
                          </a:solidFill>
                          <a:effectLst/>
                        </a:rPr>
                        <a:t>2012</a:t>
                      </a:r>
                    </a:p>
                  </a:txBody>
                  <a:tcPr marL="9525"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4.67 m</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638.00 m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a:solidFill>
                            <a:srgbClr val="000000"/>
                          </a:solidFill>
                          <a:effectLst/>
                        </a:rPr>
                        <a:t>0.14 %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sz="3400" b="1" dirty="0">
                          <a:solidFill>
                            <a:srgbClr val="000000"/>
                          </a:solidFill>
                          <a:effectLst/>
                        </a:rPr>
                        <a:t>137 $</a:t>
                      </a:r>
                    </a:p>
                  </a:txBody>
                  <a:tcPr marL="95250" marR="47625" marT="28575" marB="2857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156627227"/>
                  </a:ext>
                </a:extLst>
              </a:tr>
            </a:tbl>
          </a:graphicData>
        </a:graphic>
      </p:graphicFrame>
    </p:spTree>
    <p:extLst>
      <p:ext uri="{BB962C8B-B14F-4D97-AF65-F5344CB8AC3E}">
        <p14:creationId xmlns:p14="http://schemas.microsoft.com/office/powerpoint/2010/main" val="3180898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251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89223" y="661942"/>
            <a:ext cx="8802330" cy="6449971"/>
          </a:xfrm>
          <a:prstGeom prst="rect">
            <a:avLst/>
          </a:prstGeom>
        </p:spPr>
        <p:txBody>
          <a:bodyPr wrap="square">
            <a:spAutoFit/>
          </a:bodyPr>
          <a:lstStyle/>
          <a:p>
            <a:pPr marL="63500" marR="0">
              <a:lnSpc>
                <a:spcPct val="115000"/>
              </a:lnSpc>
              <a:spcBef>
                <a:spcPts val="0"/>
              </a:spcBef>
              <a:spcAft>
                <a:spcPts val="1000"/>
              </a:spcAft>
              <a:buFont typeface="Wingdings" panose="05000000000000000000" pitchFamily="2" charset="2"/>
              <a:buChar char="q"/>
            </a:pPr>
            <a:r>
              <a:rPr lang="en-US" sz="3200" dirty="0">
                <a:latin typeface="Cambria" panose="02040503050406030204" pitchFamily="18" charset="0"/>
                <a:ea typeface="Calibri" panose="020F0502020204030204" pitchFamily="34" charset="0"/>
                <a:cs typeface="Times New Roman" panose="02020603050405020304" pitchFamily="18" charset="0"/>
              </a:rPr>
              <a:t> 	Based on the previous theoretical 	experiences and knowledge related to the 	development aspects of the tourism 	economy, it can be concluded that the basic 	sources of financing all major projects in the 	tourism economy are;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arenR"/>
            </a:pPr>
            <a:r>
              <a:rPr lang="en-US" sz="3200" dirty="0">
                <a:latin typeface="Cambria" panose="02040503050406030204" pitchFamily="18" charset="0"/>
                <a:ea typeface="Calibri" panose="020F0502020204030204" pitchFamily="34" charset="0"/>
                <a:cs typeface="Times New Roman" panose="02020603050405020304" pitchFamily="18" charset="0"/>
              </a:rPr>
              <a:t> Share Capital (Action-Equity Capital)</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arenR"/>
            </a:pPr>
            <a:r>
              <a:rPr lang="en-US" sz="3200" dirty="0">
                <a:latin typeface="Cambria" panose="02040503050406030204" pitchFamily="18" charset="0"/>
                <a:ea typeface="Calibri" panose="020F0502020204030204" pitchFamily="34" charset="0"/>
                <a:cs typeface="Times New Roman" panose="02020603050405020304" pitchFamily="18" charset="0"/>
              </a:rPr>
              <a:t> Loan Capital</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1943100" lvl="3" indent="-571500">
              <a:lnSpc>
                <a:spcPct val="115000"/>
              </a:lnSpc>
              <a:buFont typeface="+mj-lt"/>
              <a:buAutoNum type="romanLcPeriod"/>
            </a:pPr>
            <a:r>
              <a:rPr lang="en-US" sz="2800" dirty="0">
                <a:latin typeface="Cambria" panose="02040503050406030204" pitchFamily="18" charset="0"/>
                <a:ea typeface="Calibri" panose="020F0502020204030204" pitchFamily="34" charset="0"/>
                <a:cs typeface="Times New Roman" panose="02020603050405020304" pitchFamily="18" charset="0"/>
              </a:rPr>
              <a:t>Investment Loans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943100" lvl="3" indent="-571500">
              <a:lnSpc>
                <a:spcPct val="115000"/>
              </a:lnSpc>
              <a:buFont typeface="+mj-lt"/>
              <a:buAutoNum type="romanLcPeriod"/>
            </a:pPr>
            <a:r>
              <a:rPr lang="en-US" sz="2800" dirty="0">
                <a:latin typeface="Cambria" panose="02040503050406030204" pitchFamily="18" charset="0"/>
                <a:ea typeface="Calibri" panose="020F0502020204030204" pitchFamily="34" charset="0"/>
                <a:cs typeface="Times New Roman" panose="02020603050405020304" pitchFamily="18" charset="0"/>
              </a:rPr>
              <a:t>Mortgage Loans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943100" lvl="3" indent="-571500">
              <a:lnSpc>
                <a:spcPct val="115000"/>
              </a:lnSpc>
              <a:spcAft>
                <a:spcPts val="1000"/>
              </a:spcAft>
              <a:buFont typeface="+mj-lt"/>
              <a:buAutoNum type="romanLcPeriod"/>
            </a:pPr>
            <a:r>
              <a:rPr lang="en-US" sz="2800" dirty="0">
                <a:latin typeface="Cambria" panose="02040503050406030204" pitchFamily="18" charset="0"/>
                <a:ea typeface="Calibri" panose="020F0502020204030204" pitchFamily="34" charset="0"/>
                <a:cs typeface="Times New Roman" panose="02020603050405020304" pitchFamily="18" charset="0"/>
              </a:rPr>
              <a:t>Long-term Loans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9591553" y="679390"/>
            <a:ext cx="2552564" cy="6034874"/>
          </a:xfrm>
          <a:prstGeom prst="rect">
            <a:avLst/>
          </a:prstGeom>
        </p:spPr>
      </p:pic>
    </p:spTree>
    <p:extLst>
      <p:ext uri="{BB962C8B-B14F-4D97-AF65-F5344CB8AC3E}">
        <p14:creationId xmlns:p14="http://schemas.microsoft.com/office/powerpoint/2010/main" val="2579735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28048"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89459" y="749181"/>
            <a:ext cx="11111479" cy="6006644"/>
          </a:xfrm>
          <a:prstGeom prst="rect">
            <a:avLst/>
          </a:prstGeom>
        </p:spPr>
        <p:txBody>
          <a:bodyPr wrap="square">
            <a:spAutoFit/>
          </a:bodyPr>
          <a:lstStyle/>
          <a:p>
            <a:pPr marR="0" lvl="0" algn="just">
              <a:lnSpc>
                <a:spcPct val="115000"/>
              </a:lnSpc>
              <a:spcBef>
                <a:spcPts val="0"/>
              </a:spcBef>
              <a:spcAft>
                <a:spcPts val="0"/>
              </a:spcAft>
              <a:buFont typeface="Wingdings" panose="05000000000000000000" pitchFamily="2" charset="2"/>
              <a:buChar char="q"/>
            </a:pPr>
            <a:r>
              <a:rPr lang="en-US" sz="2800" dirty="0">
                <a:latin typeface="Cambria" panose="02040503050406030204" pitchFamily="18" charset="0"/>
                <a:ea typeface="Calibri" panose="020F0502020204030204" pitchFamily="34" charset="0"/>
                <a:cs typeface="Times New Roman" panose="02020603050405020304" pitchFamily="18" charset="0"/>
              </a:rPr>
              <a:t> 	</a:t>
            </a:r>
            <a:r>
              <a:rPr lang="en-US" sz="2800" b="1" dirty="0">
                <a:latin typeface="Cambria" panose="02040503050406030204" pitchFamily="18" charset="0"/>
                <a:ea typeface="Calibri" panose="020F0502020204030204" pitchFamily="34" charset="0"/>
                <a:cs typeface="Times New Roman" panose="02020603050405020304" pitchFamily="18" charset="0"/>
              </a:rPr>
              <a:t>Financing Investments in Tourism</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Self financing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Crediting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Joint ventures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The issuance of securities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Leasing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just">
              <a:lnSpc>
                <a:spcPct val="115000"/>
              </a:lnSpc>
              <a:spcBef>
                <a:spcPts val="0"/>
              </a:spcBef>
              <a:spcAft>
                <a:spcPts val="0"/>
              </a:spcAft>
              <a:buFont typeface="Wingdings" panose="05000000000000000000" pitchFamily="2" charset="2"/>
              <a:buChar char="q"/>
            </a:pPr>
            <a:r>
              <a:rPr lang="en-US" sz="2800" b="1" dirty="0">
                <a:latin typeface="Cambria" panose="02040503050406030204" pitchFamily="18" charset="0"/>
                <a:ea typeface="Calibri" panose="020F0502020204030204" pitchFamily="34" charset="0"/>
                <a:cs typeface="Times New Roman" panose="02020603050405020304" pitchFamily="18" charset="0"/>
              </a:rPr>
              <a:t>Tourism Financiers include:</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Individuals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Business entities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State Institutions and organizations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Insurance and Banking Institutions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spcAft>
                <a:spcPts val="1000"/>
              </a:spcAft>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NGOs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4" name="Picture 13"/>
          <p:cNvPicPr>
            <a:picLocks noChangeAspect="1"/>
          </p:cNvPicPr>
          <p:nvPr/>
        </p:nvPicPr>
        <p:blipFill>
          <a:blip r:embed="rId4"/>
          <a:stretch>
            <a:fillRect/>
          </a:stretch>
        </p:blipFill>
        <p:spPr>
          <a:xfrm>
            <a:off x="8583561" y="679390"/>
            <a:ext cx="3560556" cy="6034874"/>
          </a:xfrm>
          <a:prstGeom prst="rect">
            <a:avLst/>
          </a:prstGeom>
        </p:spPr>
      </p:pic>
    </p:spTree>
    <p:extLst>
      <p:ext uri="{BB962C8B-B14F-4D97-AF65-F5344CB8AC3E}">
        <p14:creationId xmlns:p14="http://schemas.microsoft.com/office/powerpoint/2010/main" val="4068239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7937"/>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554" y="2797791"/>
            <a:ext cx="12192000" cy="1149178"/>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600" b="1" dirty="0">
              <a:solidFill>
                <a:schemeClr val="bg1"/>
              </a:solidFill>
              <a:latin typeface="Century Gothic" panose="020B0502020202020204" pitchFamily="34" charset="0"/>
            </a:endParaRPr>
          </a:p>
        </p:txBody>
      </p:sp>
      <p:sp>
        <p:nvSpPr>
          <p:cNvPr id="13" name="Title 1"/>
          <p:cNvSpPr txBox="1">
            <a:spLocks/>
          </p:cNvSpPr>
          <p:nvPr/>
        </p:nvSpPr>
        <p:spPr>
          <a:xfrm>
            <a:off x="893605" y="2849945"/>
            <a:ext cx="10989942"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r>
              <a:rPr lang="en-US" sz="4800" b="1" dirty="0">
                <a:solidFill>
                  <a:schemeClr val="bg1"/>
                </a:solidFill>
                <a:effectLst>
                  <a:outerShdw blurRad="38100" dist="38100" dir="2700000" algn="tl">
                    <a:srgbClr val="000000">
                      <a:alpha val="43137"/>
                    </a:srgbClr>
                  </a:outerShdw>
                </a:effectLst>
                <a:latin typeface="Century Gothic" pitchFamily="34" charset="0"/>
                <a:cs typeface="Calibri" pitchFamily="34" charset="0"/>
              </a:rPr>
              <a:t>INTRODUCTION</a:t>
            </a:r>
            <a:endParaRPr lang="en-US" sz="48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163772" y="3008676"/>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4" y="3060566"/>
            <a:ext cx="558076" cy="650920"/>
          </a:xfrm>
          <a:prstGeom prst="rect">
            <a:avLst/>
          </a:prstGeom>
          <a:noFill/>
          <a:ln>
            <a:noFill/>
          </a:ln>
        </p:spPr>
      </p:pic>
      <p:sp>
        <p:nvSpPr>
          <p:cNvPr id="6" name="TextBox 5"/>
          <p:cNvSpPr txBox="1"/>
          <p:nvPr/>
        </p:nvSpPr>
        <p:spPr>
          <a:xfrm>
            <a:off x="862580" y="7937"/>
            <a:ext cx="11315772" cy="923330"/>
          </a:xfrm>
          <a:prstGeom prst="rect">
            <a:avLst/>
          </a:prstGeom>
          <a:solidFill>
            <a:srgbClr val="00B050"/>
          </a:solidFill>
        </p:spPr>
        <p:txBody>
          <a:bodyPr wrap="square" rtlCol="0">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3738879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13081"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89460" y="749181"/>
            <a:ext cx="7431870" cy="6294352"/>
          </a:xfrm>
          <a:prstGeom prst="rect">
            <a:avLst/>
          </a:prstGeom>
        </p:spPr>
        <p:txBody>
          <a:bodyPr wrap="square">
            <a:spAutoFit/>
          </a:bodyPr>
          <a:lstStyle/>
          <a:p>
            <a:pPr marL="571500" marR="0" lvl="0" indent="-571500">
              <a:lnSpc>
                <a:spcPct val="115000"/>
              </a:lnSpc>
              <a:spcBef>
                <a:spcPts val="0"/>
              </a:spcBef>
              <a:spcAft>
                <a:spcPts val="0"/>
              </a:spcAft>
              <a:buFont typeface="Wingdings" panose="05000000000000000000" pitchFamily="2" charset="2"/>
              <a:buChar char="q"/>
            </a:pPr>
            <a:r>
              <a:rPr lang="en-US" sz="2800" dirty="0">
                <a:latin typeface="Cambria" panose="02040503050406030204" pitchFamily="18" charset="0"/>
                <a:ea typeface="Calibri" panose="020F0502020204030204" pitchFamily="34" charset="0"/>
                <a:cs typeface="Times New Roman" panose="02020603050405020304" pitchFamily="18" charset="0"/>
              </a:rPr>
              <a:t> 	</a:t>
            </a:r>
            <a:r>
              <a:rPr lang="en-US" sz="2800" b="1" dirty="0">
                <a:latin typeface="Cambria" panose="02040503050406030204" pitchFamily="18" charset="0"/>
                <a:ea typeface="Calibri" panose="020F0502020204030204" pitchFamily="34" charset="0"/>
                <a:cs typeface="Times New Roman" panose="02020603050405020304" pitchFamily="18" charset="0"/>
              </a:rPr>
              <a:t>Main players in tourism financing are:</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3600" b="1" dirty="0">
                <a:latin typeface="Cambria" panose="02040503050406030204" pitchFamily="18" charset="0"/>
                <a:ea typeface="Calibri" panose="020F0502020204030204" pitchFamily="34" charset="0"/>
                <a:cs typeface="Times New Roman" panose="02020603050405020304" pitchFamily="18" charset="0"/>
              </a:rPr>
              <a:t>	Project sponsors </a:t>
            </a:r>
            <a:r>
              <a:rPr lang="en-US" sz="2800" dirty="0">
                <a:latin typeface="Cambria" panose="02040503050406030204" pitchFamily="18" charset="0"/>
                <a:ea typeface="Calibri" panose="020F0502020204030204" pitchFamily="34" charset="0"/>
                <a:cs typeface="Times New Roman" panose="02020603050405020304" pitchFamily="18" charset="0"/>
              </a:rPr>
              <a:t>(A private company, Business Consortium or Host Government)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15000"/>
              </a:lnSpc>
              <a:buFont typeface="Wingdings" panose="05000000000000000000" pitchFamily="2" charset="2"/>
              <a:buChar char="v"/>
            </a:pPr>
            <a:r>
              <a:rPr lang="en-US" sz="3600" b="1" dirty="0">
                <a:latin typeface="Cambria" panose="02040503050406030204" pitchFamily="18" charset="0"/>
                <a:ea typeface="Calibri" panose="020F0502020204030204" pitchFamily="34" charset="0"/>
                <a:cs typeface="Times New Roman" panose="02020603050405020304" pitchFamily="18" charset="0"/>
              </a:rPr>
              <a:t> 	Project financiers can be;</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a:t>
            </a:r>
            <a:r>
              <a:rPr lang="en-US" sz="2400" dirty="0">
                <a:latin typeface="Cambria" panose="02040503050406030204" pitchFamily="18" charset="0"/>
                <a:ea typeface="Calibri" panose="020F0502020204030204" pitchFamily="34" charset="0"/>
                <a:cs typeface="Times New Roman" panose="02020603050405020304" pitchFamily="18" charset="0"/>
              </a:rPr>
              <a:t>Companies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Investment funds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International Development and 	Investment banks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Insurance companies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Equipment manufacturers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Pension funds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Future consumers</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4" name="Picture 13"/>
          <p:cNvPicPr>
            <a:picLocks noChangeAspect="1"/>
          </p:cNvPicPr>
          <p:nvPr/>
        </p:nvPicPr>
        <p:blipFill>
          <a:blip r:embed="rId4"/>
          <a:stretch>
            <a:fillRect/>
          </a:stretch>
        </p:blipFill>
        <p:spPr>
          <a:xfrm>
            <a:off x="8598310" y="679390"/>
            <a:ext cx="3545807" cy="6034874"/>
          </a:xfrm>
          <a:prstGeom prst="rect">
            <a:avLst/>
          </a:prstGeom>
        </p:spPr>
      </p:pic>
    </p:spTree>
    <p:extLst>
      <p:ext uri="{BB962C8B-B14F-4D97-AF65-F5344CB8AC3E}">
        <p14:creationId xmlns:p14="http://schemas.microsoft.com/office/powerpoint/2010/main" val="340266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14400"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89459" y="891598"/>
            <a:ext cx="8051302" cy="5684633"/>
          </a:xfrm>
          <a:prstGeom prst="rect">
            <a:avLst/>
          </a:prstGeom>
        </p:spPr>
        <p:txBody>
          <a:bodyPr wrap="square">
            <a:spAutoFit/>
          </a:bodyPr>
          <a:lstStyle/>
          <a:p>
            <a:pPr marL="742950" marR="0" lvl="0" indent="-742950">
              <a:lnSpc>
                <a:spcPct val="115000"/>
              </a:lnSpc>
              <a:spcBef>
                <a:spcPts val="0"/>
              </a:spcBef>
              <a:spcAft>
                <a:spcPts val="0"/>
              </a:spcAft>
              <a:buFont typeface="+mj-lt"/>
              <a:buAutoNum type="alphaLcPeriod" startAt="2"/>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mbria" panose="02040503050406030204" pitchFamily="18" charset="0"/>
                <a:ea typeface="Calibri" panose="020F0502020204030204" pitchFamily="34" charset="0"/>
                <a:cs typeface="Times New Roman" panose="02020603050405020304" pitchFamily="18" charset="0"/>
              </a:rPr>
              <a:t>Financing from Loan;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romanLcPeriod"/>
            </a:pPr>
            <a:r>
              <a:rPr lang="en-US" sz="3200" dirty="0">
                <a:latin typeface="Cambria" panose="02040503050406030204" pitchFamily="18" charset="0"/>
                <a:ea typeface="Calibri" panose="020F0502020204030204" pitchFamily="34" charset="0"/>
                <a:cs typeface="Times New Roman" panose="02020603050405020304" pitchFamily="18" charset="0"/>
              </a:rPr>
              <a:t> 	Secured Debentures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romanLcPeriod"/>
            </a:pPr>
            <a:r>
              <a:rPr lang="en-US" sz="3200" dirty="0">
                <a:latin typeface="Cambria" panose="02040503050406030204" pitchFamily="18" charset="0"/>
                <a:ea typeface="Calibri" panose="020F0502020204030204" pitchFamily="34" charset="0"/>
                <a:cs typeface="Times New Roman" panose="02020603050405020304" pitchFamily="18" charset="0"/>
              </a:rPr>
              <a:t> 	Unsecured Debentures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romanLcPeriod"/>
            </a:pPr>
            <a:r>
              <a:rPr lang="en-US" sz="3200" dirty="0">
                <a:latin typeface="Cambria" panose="02040503050406030204" pitchFamily="18" charset="0"/>
                <a:ea typeface="Calibri" panose="020F0502020204030204" pitchFamily="34" charset="0"/>
                <a:cs typeface="Times New Roman" panose="02020603050405020304" pitchFamily="18" charset="0"/>
              </a:rPr>
              <a:t> 	Letter of credit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romanLcPeriod"/>
            </a:pPr>
            <a:r>
              <a:rPr lang="en-US" sz="3200" dirty="0">
                <a:latin typeface="Cambria" panose="02040503050406030204" pitchFamily="18" charset="0"/>
                <a:ea typeface="Calibri" panose="020F0502020204030204" pitchFamily="34" charset="0"/>
                <a:cs typeface="Times New Roman" panose="02020603050405020304" pitchFamily="18" charset="0"/>
              </a:rPr>
              <a:t> 	Guarantee </a:t>
            </a:r>
            <a:r>
              <a:rPr lang="en-US" sz="2800" dirty="0">
                <a:latin typeface="Cambria" panose="02040503050406030204" pitchFamily="18" charset="0"/>
                <a:ea typeface="Calibri" panose="020F0502020204030204" pitchFamily="34" charset="0"/>
                <a:cs typeface="Times New Roman" panose="02020603050405020304" pitchFamily="18" charset="0"/>
              </a:rPr>
              <a:t>(Bank or Insurance Policy 	Guarantee)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indent="-742950">
              <a:lnSpc>
                <a:spcPct val="115000"/>
              </a:lnSpc>
              <a:spcBef>
                <a:spcPts val="0"/>
              </a:spcBef>
              <a:spcAft>
                <a:spcPts val="0"/>
              </a:spcAft>
              <a:buFont typeface="+mj-lt"/>
              <a:buAutoNum type="alphaLcPeriod" startAt="3"/>
              <a:tabLst>
                <a:tab pos="0" algn="l"/>
              </a:tabLst>
            </a:pPr>
            <a:r>
              <a:rPr lang="en-US" sz="3200" dirty="0">
                <a:latin typeface="Cambria" panose="02040503050406030204" pitchFamily="18" charset="0"/>
                <a:ea typeface="Calibri" panose="020F0502020204030204" pitchFamily="34" charset="0"/>
                <a:cs typeface="Times New Roman" panose="02020603050405020304" pitchFamily="18" charset="0"/>
              </a:rPr>
              <a:t>Financing through the issuance of securities (shares) co-owners of the tourism projects.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742950" marR="0" indent="-742950">
              <a:lnSpc>
                <a:spcPct val="115000"/>
              </a:lnSpc>
              <a:spcBef>
                <a:spcPts val="0"/>
              </a:spcBef>
              <a:spcAft>
                <a:spcPts val="0"/>
              </a:spcAft>
              <a:buFont typeface="+mj-lt"/>
              <a:buAutoNum type="alphaLcPeriod" startAt="3"/>
              <a:tabLst>
                <a:tab pos="0" algn="l"/>
              </a:tabLst>
            </a:pPr>
            <a:r>
              <a:rPr lang="en-US" sz="3200" dirty="0">
                <a:latin typeface="Cambria" panose="02040503050406030204" pitchFamily="18" charset="0"/>
                <a:ea typeface="Calibri" panose="020F0502020204030204" pitchFamily="34" charset="0"/>
                <a:cs typeface="Times New Roman" panose="02020603050405020304" pitchFamily="18" charset="0"/>
              </a:rPr>
              <a:t>Internal recapitalization: (Right issues)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8863781" y="679390"/>
            <a:ext cx="3280336" cy="6034874"/>
          </a:xfrm>
          <a:prstGeom prst="rect">
            <a:avLst/>
          </a:prstGeom>
        </p:spPr>
      </p:pic>
    </p:spTree>
    <p:extLst>
      <p:ext uri="{BB962C8B-B14F-4D97-AF65-F5344CB8AC3E}">
        <p14:creationId xmlns:p14="http://schemas.microsoft.com/office/powerpoint/2010/main" val="357443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25346"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89459" y="749181"/>
            <a:ext cx="7857114" cy="6237605"/>
          </a:xfrm>
          <a:prstGeom prst="rect">
            <a:avLst/>
          </a:prstGeom>
        </p:spPr>
        <p:txBody>
          <a:bodyPr wrap="square">
            <a:spAutoFit/>
          </a:bodyPr>
          <a:lstStyle/>
          <a:p>
            <a:pPr marR="0" algn="just">
              <a:lnSpc>
                <a:spcPct val="115000"/>
              </a:lnSpc>
              <a:spcBef>
                <a:spcPts val="0"/>
              </a:spcBef>
              <a:spcAft>
                <a:spcPts val="1000"/>
              </a:spcAft>
              <a:buFont typeface="Wingdings" panose="05000000000000000000" pitchFamily="2" charset="2"/>
              <a:buChar char="q"/>
            </a:pPr>
            <a:r>
              <a:rPr lang="en-US" sz="3600" b="1" dirty="0">
                <a:latin typeface="Cambria" panose="02040503050406030204" pitchFamily="18" charset="0"/>
                <a:ea typeface="Calibri" panose="020F0502020204030204" pitchFamily="34" charset="0"/>
                <a:cs typeface="Times New Roman" panose="02020603050405020304" pitchFamily="18" charset="0"/>
              </a:rPr>
              <a:t> 	Areas of Financing in Tourism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15000"/>
              </a:lnSpc>
              <a:spcBef>
                <a:spcPts val="0"/>
              </a:spcBef>
              <a:spcAft>
                <a:spcPts val="0"/>
              </a:spcAft>
              <a:buFont typeface="Wingdings" panose="05000000000000000000" pitchFamily="2" charset="2"/>
              <a:buChar char="v"/>
            </a:pPr>
            <a:r>
              <a:rPr lang="en-US" sz="3600" dirty="0">
                <a:latin typeface="Cambria" panose="02040503050406030204" pitchFamily="18" charset="0"/>
                <a:ea typeface="Calibri" panose="020F0502020204030204" pitchFamily="34" charset="0"/>
                <a:cs typeface="Times New Roman" panose="02020603050405020304" pitchFamily="18" charset="0"/>
              </a:rPr>
              <a:t>Some of the important aspect of financing and budgeting in relation to tourism management include;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Travel.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Transport.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Accommodation.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Provision of food and beverage.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Tourist Guide and Entertainment.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Capacity building for tourism stakeholders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spcAft>
                <a:spcPts val="1000"/>
              </a:spcAft>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Sites development</a:t>
            </a:r>
            <a:r>
              <a:rPr lang="en-US" sz="2000" dirty="0">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8846573" y="679390"/>
            <a:ext cx="3297544" cy="6034874"/>
          </a:xfrm>
          <a:prstGeom prst="rect">
            <a:avLst/>
          </a:prstGeom>
        </p:spPr>
      </p:pic>
    </p:spTree>
    <p:extLst>
      <p:ext uri="{BB962C8B-B14F-4D97-AF65-F5344CB8AC3E}">
        <p14:creationId xmlns:p14="http://schemas.microsoft.com/office/powerpoint/2010/main" val="444800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63305" y="-9122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49657" y="593146"/>
            <a:ext cx="8312330" cy="6429132"/>
          </a:xfrm>
          <a:prstGeom prst="rect">
            <a:avLst/>
          </a:prstGeom>
        </p:spPr>
        <p:txBody>
          <a:bodyPr wrap="square">
            <a:spAutoFit/>
          </a:bodyPr>
          <a:lstStyle/>
          <a:p>
            <a:pPr marL="685800" marR="0" lvl="0" indent="-685800">
              <a:lnSpc>
                <a:spcPct val="115000"/>
              </a:lnSpc>
              <a:spcBef>
                <a:spcPts val="0"/>
              </a:spcBef>
              <a:spcAft>
                <a:spcPts val="0"/>
              </a:spcAft>
              <a:buFont typeface="Wingdings" panose="05000000000000000000" pitchFamily="2" charset="2"/>
              <a:buChar char="q"/>
            </a:pPr>
            <a:r>
              <a:rPr lang="en-US" sz="3000" dirty="0">
                <a:latin typeface="Cambria" panose="02040503050406030204" pitchFamily="18" charset="0"/>
                <a:ea typeface="Calibri" panose="020F0502020204030204" pitchFamily="34" charset="0"/>
                <a:cs typeface="Times New Roman" panose="02020603050405020304" pitchFamily="18" charset="0"/>
              </a:rPr>
              <a:t>These are carefully analyzed in terms of </a:t>
            </a:r>
            <a:r>
              <a:rPr lang="en-US" sz="3000" b="1" dirty="0">
                <a:latin typeface="Cambria" panose="02040503050406030204" pitchFamily="18" charset="0"/>
                <a:ea typeface="Calibri" panose="020F0502020204030204" pitchFamily="34" charset="0"/>
                <a:cs typeface="Times New Roman" panose="02020603050405020304" pitchFamily="18" charset="0"/>
              </a:rPr>
              <a:t>cost, volume </a:t>
            </a:r>
            <a:r>
              <a:rPr lang="en-US" sz="3000" dirty="0">
                <a:latin typeface="Cambria" panose="02040503050406030204" pitchFamily="18" charset="0"/>
                <a:ea typeface="Calibri" panose="020F0502020204030204" pitchFamily="34" charset="0"/>
                <a:cs typeface="Times New Roman" panose="02020603050405020304" pitchFamily="18" charset="0"/>
              </a:rPr>
              <a:t>and </a:t>
            </a:r>
            <a:r>
              <a:rPr lang="en-US" sz="3000" b="1" dirty="0">
                <a:latin typeface="Cambria" panose="02040503050406030204" pitchFamily="18" charset="0"/>
                <a:ea typeface="Calibri" panose="020F0502020204030204" pitchFamily="34" charset="0"/>
                <a:cs typeface="Times New Roman" panose="02020603050405020304" pitchFamily="18" charset="0"/>
              </a:rPr>
              <a:t>profit</a:t>
            </a:r>
            <a:r>
              <a:rPr lang="en-US" sz="3000" dirty="0">
                <a:latin typeface="Cambria" panose="02040503050406030204" pitchFamily="18" charset="0"/>
                <a:ea typeface="Calibri" panose="020F0502020204030204" pitchFamily="34" charset="0"/>
                <a:cs typeface="Times New Roman" panose="02020603050405020304" pitchFamily="18" charset="0"/>
              </a:rPr>
              <a:t> analyses to determine their commercial viability.</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15000"/>
              </a:lnSpc>
              <a:spcBef>
                <a:spcPts val="0"/>
              </a:spcBef>
              <a:spcAft>
                <a:spcPts val="0"/>
              </a:spcAft>
              <a:buFont typeface="Wingdings" panose="05000000000000000000" pitchFamily="2" charset="2"/>
              <a:buChar char="q"/>
            </a:pPr>
            <a:r>
              <a:rPr lang="en-US" sz="3000" dirty="0">
                <a:latin typeface="Cambria" panose="02040503050406030204" pitchFamily="18" charset="0"/>
                <a:ea typeface="Calibri" panose="020F0502020204030204" pitchFamily="34" charset="0"/>
                <a:cs typeface="Times New Roman" panose="02020603050405020304" pitchFamily="18" charset="0"/>
              </a:rPr>
              <a:t> Tourism costs are mainly fixed costs which do not vary with the number of tourists. </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15000"/>
              </a:lnSpc>
              <a:spcBef>
                <a:spcPts val="0"/>
              </a:spcBef>
              <a:spcAft>
                <a:spcPts val="0"/>
              </a:spcAft>
              <a:buFont typeface="Wingdings" panose="05000000000000000000" pitchFamily="2" charset="2"/>
              <a:buChar char="q"/>
            </a:pPr>
            <a:r>
              <a:rPr lang="en-US" sz="3000" dirty="0">
                <a:latin typeface="Cambria" panose="02040503050406030204" pitchFamily="18" charset="0"/>
                <a:ea typeface="Calibri" panose="020F0502020204030204" pitchFamily="34" charset="0"/>
                <a:cs typeface="Times New Roman" panose="02020603050405020304" pitchFamily="18" charset="0"/>
              </a:rPr>
              <a:t>The tourism service are perishable which means they cannot be stored or kept until later date </a:t>
            </a:r>
            <a:r>
              <a:rPr lang="en-US" sz="3000" dirty="0" err="1">
                <a:latin typeface="Cambria" panose="02040503050406030204" pitchFamily="18" charset="0"/>
                <a:ea typeface="Calibri" panose="020F0502020204030204" pitchFamily="34" charset="0"/>
                <a:cs typeface="Times New Roman" panose="02020603050405020304" pitchFamily="18" charset="0"/>
              </a:rPr>
              <a:t>e.g</a:t>
            </a:r>
            <a:r>
              <a:rPr lang="en-US" sz="3000" dirty="0">
                <a:latin typeface="Cambria" panose="02040503050406030204" pitchFamily="18" charset="0"/>
                <a:ea typeface="Calibri" panose="020F0502020204030204" pitchFamily="34" charset="0"/>
                <a:cs typeface="Times New Roman" panose="02020603050405020304" pitchFamily="18" charset="0"/>
              </a:rPr>
              <a:t> if a hotel room is not occupied over a night, the sales of the room for that night is lost forever.</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nSpc>
                <a:spcPct val="115000"/>
              </a:lnSpc>
              <a:spcBef>
                <a:spcPts val="0"/>
              </a:spcBef>
              <a:spcAft>
                <a:spcPts val="0"/>
              </a:spcAft>
              <a:buFont typeface="Wingdings" panose="05000000000000000000" pitchFamily="2" charset="2"/>
              <a:buChar char="q"/>
            </a:pPr>
            <a:r>
              <a:rPr lang="en-US" sz="3000" dirty="0">
                <a:latin typeface="Cambria" panose="02040503050406030204" pitchFamily="18" charset="0"/>
                <a:ea typeface="Calibri" panose="020F0502020204030204" pitchFamily="34" charset="0"/>
                <a:cs typeface="Times New Roman" panose="02020603050405020304" pitchFamily="18" charset="0"/>
              </a:rPr>
              <a:t>Tourism therefore requires revenue maximization per time.</a:t>
            </a:r>
            <a:endParaRPr lang="en-US" sz="3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9261987" y="679390"/>
            <a:ext cx="2882130" cy="6034874"/>
          </a:xfrm>
          <a:prstGeom prst="rect">
            <a:avLst/>
          </a:prstGeom>
        </p:spPr>
      </p:pic>
    </p:spTree>
    <p:extLst>
      <p:ext uri="{BB962C8B-B14F-4D97-AF65-F5344CB8AC3E}">
        <p14:creationId xmlns:p14="http://schemas.microsoft.com/office/powerpoint/2010/main" val="2182212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29420" cy="725005"/>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2804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789223"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21245" y="596544"/>
            <a:ext cx="8009514" cy="5826210"/>
          </a:xfrm>
          <a:prstGeom prst="rect">
            <a:avLst/>
          </a:prstGeom>
        </p:spPr>
        <p:txBody>
          <a:bodyPr wrap="square">
            <a:spAutoFit/>
          </a:bodyPr>
          <a:lstStyle/>
          <a:p>
            <a:pPr marL="457200" marR="0" lvl="0" indent="-457200">
              <a:lnSpc>
                <a:spcPct val="115000"/>
              </a:lnSpc>
              <a:spcBef>
                <a:spcPts val="0"/>
              </a:spcBef>
              <a:spcAft>
                <a:spcPts val="0"/>
              </a:spcAft>
              <a:buFont typeface="Wingdings" panose="05000000000000000000" pitchFamily="2" charset="2"/>
              <a:buChar char="q"/>
            </a:pPr>
            <a:r>
              <a:rPr lang="en-US" sz="3600" dirty="0">
                <a:latin typeface="Cambria" panose="02040503050406030204" pitchFamily="18" charset="0"/>
                <a:ea typeface="Calibri" panose="020F0502020204030204" pitchFamily="34" charset="0"/>
                <a:cs typeface="Times New Roman" panose="02020603050405020304" pitchFamily="18" charset="0"/>
              </a:rPr>
              <a:t>Tourism also involves scaling larger scaled operators profit more than smaller operators. Hence business expansion is a crucial factor for tourism success.</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1000"/>
              </a:spcAft>
              <a:buFont typeface="Wingdings" panose="05000000000000000000" pitchFamily="2" charset="2"/>
              <a:buChar char="q"/>
            </a:pPr>
            <a:r>
              <a:rPr lang="en-US" sz="3600" dirty="0">
                <a:latin typeface="Cambria" panose="02040503050406030204" pitchFamily="18" charset="0"/>
                <a:ea typeface="Calibri" panose="020F0502020204030204" pitchFamily="34" charset="0"/>
                <a:cs typeface="Times New Roman" panose="02020603050405020304" pitchFamily="18" charset="0"/>
              </a:rPr>
              <a:t>In tourism industry, businesses that are linked by the type of services they provide and the customers they serve are horizontally integrated.</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8862781" y="679390"/>
            <a:ext cx="3281336" cy="6034874"/>
          </a:xfrm>
          <a:prstGeom prst="rect">
            <a:avLst/>
          </a:prstGeom>
        </p:spPr>
      </p:pic>
    </p:spTree>
    <p:extLst>
      <p:ext uri="{BB962C8B-B14F-4D97-AF65-F5344CB8AC3E}">
        <p14:creationId xmlns:p14="http://schemas.microsoft.com/office/powerpoint/2010/main" val="3863027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62580" y="3060565"/>
            <a:ext cx="11320866"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a:solidFill>
                  <a:schemeClr val="bg1"/>
                </a:solidFill>
                <a:latin typeface="Century Gothic" panose="020B0502020202020204" pitchFamily="34" charset="0"/>
              </a:rPr>
              <a:t>EQUITY Vs. LOAN CAPITAL IN TOURISM FINANCING</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923330"/>
          </a:xfrm>
          <a:prstGeom prst="rect">
            <a:avLst/>
          </a:prstGeom>
          <a:solidFill>
            <a:srgbClr val="00B050"/>
          </a:solidFill>
        </p:spPr>
        <p:txBody>
          <a:bodyPr wrap="square" rtlCol="0">
            <a:spAutoFit/>
          </a:bodyPr>
          <a:lstStyle/>
          <a:p>
            <a:pPr lvl="0" algn="ctr"/>
            <a:r>
              <a:rPr lang="en-US" sz="5400" b="1">
                <a:solidFill>
                  <a:prstClr val="white"/>
                </a:solidFill>
                <a:effectLst>
                  <a:outerShdw blurRad="38100" dist="38100" dir="2700000" algn="tl">
                    <a:srgbClr val="000000">
                      <a:alpha val="43137"/>
                    </a:srgbClr>
                  </a:outerShdw>
                </a:effectLst>
                <a:latin typeface="Agency FB" pitchFamily="34" charset="0"/>
              </a:rPr>
              <a:t>BUDGETING AND FUNDING TOURISM IN NIGERIA</a:t>
            </a:r>
            <a:endParaRPr lang="en-US" sz="5400" b="1" dirty="0">
              <a:solidFill>
                <a:prstClr val="white"/>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3317422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27187" y="-110370"/>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14400" y="733945"/>
            <a:ext cx="8069827" cy="5529719"/>
          </a:xfrm>
          <a:prstGeom prst="rect">
            <a:avLst/>
          </a:prstGeom>
        </p:spPr>
        <p:txBody>
          <a:bodyPr wrap="square">
            <a:spAutoFit/>
          </a:bodyPr>
          <a:lstStyle/>
          <a:p>
            <a:pPr marR="0">
              <a:lnSpc>
                <a:spcPct val="115000"/>
              </a:lnSpc>
              <a:spcBef>
                <a:spcPts val="0"/>
              </a:spcBef>
              <a:spcAft>
                <a:spcPts val="1000"/>
              </a:spcAft>
              <a:buFont typeface="Wingdings" panose="05000000000000000000" pitchFamily="2" charset="2"/>
              <a:buChar char="q"/>
            </a:pPr>
            <a:r>
              <a:rPr lang="en-US" sz="3600" b="1" dirty="0">
                <a:latin typeface="Cambria" panose="02040503050406030204" pitchFamily="18" charset="0"/>
                <a:ea typeface="Calibri" panose="020F0502020204030204" pitchFamily="34" charset="0"/>
                <a:cs typeface="Times New Roman" panose="02020603050405020304" pitchFamily="18" charset="0"/>
              </a:rPr>
              <a:t> 	</a:t>
            </a:r>
            <a:r>
              <a:rPr lang="en-US" sz="3200" b="1" dirty="0">
                <a:latin typeface="Cambria" panose="02040503050406030204" pitchFamily="18" charset="0"/>
                <a:ea typeface="Calibri" panose="020F0502020204030204" pitchFamily="34" charset="0"/>
                <a:cs typeface="Times New Roman" panose="02020603050405020304" pitchFamily="18" charset="0"/>
              </a:rPr>
              <a:t>DIFFERENCES BETWEEN FINANCING 	FROM EQUITY CAPITAL AND LOANS: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4000" dirty="0">
                <a:latin typeface="Cambria" panose="02040503050406030204" pitchFamily="18" charset="0"/>
                <a:ea typeface="Calibri" panose="020F0502020204030204" pitchFamily="34" charset="0"/>
                <a:cs typeface="Times New Roman" panose="02020603050405020304" pitchFamily="18" charset="0"/>
              </a:rPr>
              <a:t> 	</a:t>
            </a:r>
            <a:r>
              <a:rPr lang="en-US" sz="3200" dirty="0">
                <a:latin typeface="Cambria" panose="02040503050406030204" pitchFamily="18" charset="0"/>
                <a:ea typeface="Calibri" panose="020F0502020204030204" pitchFamily="34" charset="0"/>
                <a:cs typeface="Times New Roman" panose="02020603050405020304" pitchFamily="18" charset="0"/>
              </a:rPr>
              <a:t>When  financing  the  accommodation  	offer,  it  is  important  to  compare  and  	contrast  equity capital and loans as two 	primary sources of financing. Various 	authors have analyzed them and 	stated major differences as follows 	(</a:t>
            </a:r>
            <a:r>
              <a:rPr lang="en-US" sz="3200" dirty="0" err="1">
                <a:latin typeface="Cambria" panose="02040503050406030204" pitchFamily="18" charset="0"/>
                <a:ea typeface="Calibri" panose="020F0502020204030204" pitchFamily="34" charset="0"/>
                <a:cs typeface="Times New Roman" panose="02020603050405020304" pitchFamily="18" charset="0"/>
              </a:rPr>
              <a:t>Vučurević</a:t>
            </a:r>
            <a:r>
              <a:rPr lang="en-US" sz="3200" dirty="0">
                <a:latin typeface="Cambria" panose="02040503050406030204" pitchFamily="18" charset="0"/>
                <a:ea typeface="Calibri" panose="020F0502020204030204" pitchFamily="34" charset="0"/>
                <a:cs typeface="Times New Roman" panose="02020603050405020304" pitchFamily="18" charset="0"/>
              </a:rPr>
              <a:t>, 2013):  </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908027" y="709684"/>
            <a:ext cx="3229036" cy="6148316"/>
          </a:xfrm>
          <a:prstGeom prst="rect">
            <a:avLst/>
          </a:prstGeom>
        </p:spPr>
      </p:pic>
    </p:spTree>
    <p:extLst>
      <p:ext uri="{BB962C8B-B14F-4D97-AF65-F5344CB8AC3E}">
        <p14:creationId xmlns:p14="http://schemas.microsoft.com/office/powerpoint/2010/main" val="3133806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71432" y="-102855"/>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14400" y="733945"/>
            <a:ext cx="8347587" cy="6109365"/>
          </a:xfrm>
          <a:prstGeom prst="rect">
            <a:avLst/>
          </a:prstGeom>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
            </a:pPr>
            <a:r>
              <a:rPr lang="en-US" sz="3200" dirty="0">
                <a:latin typeface="Cambria" panose="02040503050406030204" pitchFamily="18" charset="0"/>
                <a:ea typeface="Calibri" panose="020F0502020204030204" pitchFamily="34" charset="0"/>
                <a:cs typeface="Cambria" panose="02040503050406030204" pitchFamily="18" charset="0"/>
              </a:rPr>
              <a:t> </a:t>
            </a:r>
            <a:r>
              <a:rPr lang="en-US" sz="2800" dirty="0">
                <a:latin typeface="Cambria" panose="02040503050406030204" pitchFamily="18" charset="0"/>
                <a:ea typeface="Calibri" panose="020F0502020204030204" pitchFamily="34" charset="0"/>
                <a:cs typeface="Cambria" panose="02040503050406030204" pitchFamily="18" charset="0"/>
              </a:rPr>
              <a:t>Equity capital (share capital) entitles the holder  to ownership interest and as such, the holder has a right to a vote. Loan capital, on the other hand, means crediting pa</a:t>
            </a:r>
            <a:r>
              <a:rPr lang="en-US" sz="2800" dirty="0">
                <a:latin typeface="Cambria" panose="02040503050406030204" pitchFamily="18" charset="0"/>
                <a:ea typeface="Calibri" panose="020F0502020204030204" pitchFamily="34" charset="0"/>
                <a:cs typeface="Times New Roman" panose="02020603050405020304" pitchFamily="18" charset="0"/>
              </a:rPr>
              <a:t>rtnership; therefore, the investor (creditor) only has a right to payment;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2800" dirty="0">
                <a:latin typeface="Cambria" panose="02040503050406030204" pitchFamily="18" charset="0"/>
                <a:ea typeface="Calibri" panose="020F0502020204030204" pitchFamily="34" charset="0"/>
                <a:cs typeface="Cambria" panose="02040503050406030204" pitchFamily="18" charset="0"/>
              </a:rPr>
              <a:t> Financing from loans is limited in time by the payment 	due date, upon which the principal amount is repaid and 	the loan is liquidated. Contrary to that, equity capital is 	timeless, o</a:t>
            </a:r>
            <a:r>
              <a:rPr lang="en-US" sz="2800" dirty="0">
                <a:latin typeface="Cambria" panose="02040503050406030204" pitchFamily="18" charset="0"/>
                <a:ea typeface="Calibri" panose="020F0502020204030204" pitchFamily="34" charset="0"/>
                <a:cs typeface="Times New Roman" panose="02020603050405020304" pitchFamily="18" charset="0"/>
              </a:rPr>
              <a:t>r as durable as the shareholder is in possession 	of the stocks, until the holder decides to sell them in the 	secondary market or the company is liquidated;</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261986" y="758954"/>
            <a:ext cx="2930013" cy="6054801"/>
          </a:xfrm>
          <a:prstGeom prst="rect">
            <a:avLst/>
          </a:prstGeom>
        </p:spPr>
      </p:pic>
    </p:spTree>
    <p:extLst>
      <p:ext uri="{BB962C8B-B14F-4D97-AF65-F5344CB8AC3E}">
        <p14:creationId xmlns:p14="http://schemas.microsoft.com/office/powerpoint/2010/main" val="2799535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24485" y="-13986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85382" y="795262"/>
            <a:ext cx="7595419" cy="5860579"/>
          </a:xfrm>
          <a:prstGeom prst="rect">
            <a:avLst/>
          </a:prstGeom>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
            </a:pPr>
            <a:r>
              <a:rPr lang="en-US" sz="3200" dirty="0">
                <a:latin typeface="Cambria" panose="02040503050406030204" pitchFamily="18" charset="0"/>
                <a:ea typeface="Calibri" panose="020F0502020204030204" pitchFamily="34" charset="0"/>
                <a:cs typeface="Cambria" panose="02040503050406030204" pitchFamily="18" charset="0"/>
              </a:rPr>
              <a:t>Unlike, creditor status within the company, the 	shareholder has a right to a vote (controlling 	interest</a:t>
            </a:r>
            <a:r>
              <a:rPr lang="en-US" sz="3200" dirty="0">
                <a:latin typeface="Cambria" panose="02040503050406030204" pitchFamily="18" charset="0"/>
                <a:ea typeface="Calibri" panose="020F0502020204030204" pitchFamily="34" charset="0"/>
                <a:cs typeface="Times New Roman" panose="02020603050405020304" pitchFamily="18" charset="0"/>
              </a:rPr>
              <a:t>) because they are partial owners of the company with allocated risk;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sz="3200" dirty="0">
                <a:latin typeface="Cambria" panose="02040503050406030204" pitchFamily="18" charset="0"/>
                <a:ea typeface="Calibri" panose="020F0502020204030204" pitchFamily="34" charset="0"/>
                <a:cs typeface="Cambria" panose="02040503050406030204" pitchFamily="18" charset="0"/>
              </a:rPr>
              <a:t> In case of bankruptcy, the creditors have a right of  the first offer, meaning they are repaid first. </a:t>
            </a:r>
          </a:p>
          <a:p>
            <a:pPr marL="342900" marR="0" lvl="0" indent="-342900">
              <a:lnSpc>
                <a:spcPct val="115000"/>
              </a:lnSpc>
              <a:spcBef>
                <a:spcPts val="0"/>
              </a:spcBef>
              <a:spcAft>
                <a:spcPts val="0"/>
              </a:spcAft>
              <a:buFont typeface="Wingdings" panose="05000000000000000000" pitchFamily="2" charset="2"/>
              <a:buChar char=""/>
            </a:pPr>
            <a:r>
              <a:rPr lang="en-US" sz="3200" dirty="0">
                <a:latin typeface="Cambria" panose="02040503050406030204" pitchFamily="18" charset="0"/>
                <a:ea typeface="Calibri" panose="020F0502020204030204" pitchFamily="34" charset="0"/>
                <a:cs typeface="Cambria" panose="02040503050406030204" pitchFamily="18" charset="0"/>
              </a:rPr>
              <a:t> The shareholders get repaid, if there are any funds left;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598874" y="795262"/>
            <a:ext cx="3593126" cy="6062738"/>
          </a:xfrm>
          <a:prstGeom prst="rect">
            <a:avLst/>
          </a:prstGeom>
        </p:spPr>
      </p:pic>
    </p:spTree>
    <p:extLst>
      <p:ext uri="{BB962C8B-B14F-4D97-AF65-F5344CB8AC3E}">
        <p14:creationId xmlns:p14="http://schemas.microsoft.com/office/powerpoint/2010/main" val="1891602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49228" y="-93749"/>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14400" y="905805"/>
            <a:ext cx="7831394" cy="5719001"/>
          </a:xfrm>
          <a:prstGeom prst="rect">
            <a:avLst/>
          </a:prstGeom>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
            </a:pPr>
            <a:r>
              <a:rPr lang="en-US" sz="3200" dirty="0">
                <a:latin typeface="Cambria" panose="02040503050406030204" pitchFamily="18" charset="0"/>
                <a:ea typeface="Calibri" panose="020F0502020204030204" pitchFamily="34" charset="0"/>
                <a:cs typeface="Cambria" panose="02040503050406030204" pitchFamily="18" charset="0"/>
              </a:rPr>
              <a:t> 	Another difference is refle</a:t>
            </a:r>
            <a:r>
              <a:rPr lang="en-US" sz="3200" dirty="0">
                <a:latin typeface="Cambria" panose="02040503050406030204" pitchFamily="18" charset="0"/>
                <a:ea typeface="Calibri" panose="020F0502020204030204" pitchFamily="34" charset="0"/>
                <a:cs typeface="Times New Roman" panose="02020603050405020304" pitchFamily="18" charset="0"/>
              </a:rPr>
              <a:t>cted in 	the repayment 	obligation. 	Companies are obligated to repay 	principal and interest to their 	investors and creditors as 	stipulated 	in the financing agreement, regardless 	of the company profits. </a:t>
            </a:r>
          </a:p>
          <a:p>
            <a:pPr marL="342900" marR="0" lvl="0" indent="-342900">
              <a:lnSpc>
                <a:spcPct val="115000"/>
              </a:lnSpc>
              <a:spcBef>
                <a:spcPts val="0"/>
              </a:spcBef>
              <a:spcAft>
                <a:spcPts val="0"/>
              </a:spcAft>
              <a:buFont typeface="Wingdings" panose="05000000000000000000" pitchFamily="2" charset="2"/>
              <a:buChar char=""/>
            </a:pPr>
            <a:r>
              <a:rPr lang="en-US" sz="3200" dirty="0">
                <a:latin typeface="Cambria" panose="02040503050406030204" pitchFamily="18" charset="0"/>
                <a:ea typeface="Calibri" panose="020F0502020204030204" pitchFamily="34" charset="0"/>
                <a:cs typeface="Times New Roman" panose="02020603050405020304" pitchFamily="18" charset="0"/>
              </a:rPr>
              <a:t> 	On the other hand, paying 	dividends to 	the shareholders depends on the 	profits of the company;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745794" y="753356"/>
            <a:ext cx="3432558" cy="6104644"/>
          </a:xfrm>
          <a:prstGeom prst="rect">
            <a:avLst/>
          </a:prstGeom>
        </p:spPr>
      </p:pic>
    </p:spTree>
    <p:extLst>
      <p:ext uri="{BB962C8B-B14F-4D97-AF65-F5344CB8AC3E}">
        <p14:creationId xmlns:p14="http://schemas.microsoft.com/office/powerpoint/2010/main" val="4159011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881666" y="-121313"/>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33487" y="717622"/>
            <a:ext cx="8587318" cy="5913478"/>
          </a:xfrm>
          <a:prstGeom prst="rect">
            <a:avLst/>
          </a:prstGeom>
        </p:spPr>
        <p:txBody>
          <a:bodyPr wrap="square">
            <a:spAutoFit/>
          </a:bodyPr>
          <a:lstStyle/>
          <a:p>
            <a:pPr marL="285750" indent="-285750">
              <a:lnSpc>
                <a:spcPct val="115000"/>
              </a:lnSpc>
              <a:spcAft>
                <a:spcPts val="1000"/>
              </a:spcAft>
              <a:buFont typeface="Wingdings" panose="05000000000000000000" pitchFamily="2" charset="2"/>
              <a:buChar char="q"/>
            </a:pPr>
            <a:r>
              <a:rPr lang="en-US" sz="3600" dirty="0">
                <a:latin typeface="Cambria" panose="02040503050406030204" pitchFamily="18" charset="0"/>
                <a:ea typeface="Calibri" panose="020F0502020204030204" pitchFamily="34" charset="0"/>
                <a:cs typeface="Times New Roman" panose="02020603050405020304" pitchFamily="18" charset="0"/>
              </a:rPr>
              <a:t>Early man was nomadic and by definition his lifestyle involved travel. Generally the early mans wandering was confined to a clearly identifiable area, typically that in which he could hunt animal for food or food for his animals. </a:t>
            </a:r>
          </a:p>
          <a:p>
            <a:pPr marL="285750" indent="-285750">
              <a:lnSpc>
                <a:spcPct val="115000"/>
              </a:lnSpc>
              <a:spcAft>
                <a:spcPts val="1000"/>
              </a:spcAft>
              <a:buFont typeface="Wingdings" panose="05000000000000000000" pitchFamily="2" charset="2"/>
              <a:buChar char="q"/>
            </a:pPr>
            <a:r>
              <a:rPr lang="en-US" sz="3600" dirty="0">
                <a:latin typeface="Cambria" panose="02040503050406030204" pitchFamily="18" charset="0"/>
                <a:ea typeface="Calibri" panose="020F0502020204030204" pitchFamily="34" charset="0"/>
                <a:cs typeface="Times New Roman" panose="02020603050405020304" pitchFamily="18" charset="0"/>
              </a:rPr>
              <a:t>This type of nomadic lifestyle could not be termed tourism in any modern sense of the world.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utoShape 2" descr="Tourism Photos, Download Free Tourism Stock Photos &amp; HD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9457909" y="717621"/>
            <a:ext cx="2680392" cy="6148316"/>
          </a:xfrm>
          <a:prstGeom prst="rect">
            <a:avLst/>
          </a:prstGeom>
        </p:spPr>
      </p:pic>
    </p:spTree>
    <p:extLst>
      <p:ext uri="{BB962C8B-B14F-4D97-AF65-F5344CB8AC3E}">
        <p14:creationId xmlns:p14="http://schemas.microsoft.com/office/powerpoint/2010/main" val="3410987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49228" y="-99154"/>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49657" y="596818"/>
            <a:ext cx="7831394" cy="6417719"/>
          </a:xfrm>
          <a:prstGeom prst="rect">
            <a:avLst/>
          </a:prstGeom>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
            </a:pPr>
            <a:r>
              <a:rPr lang="en-US" sz="4000" dirty="0">
                <a:latin typeface="Cambria" panose="02040503050406030204" pitchFamily="18" charset="0"/>
                <a:ea typeface="Calibri" panose="020F0502020204030204" pitchFamily="34" charset="0"/>
                <a:cs typeface="Cambria" panose="02040503050406030204" pitchFamily="18" charset="0"/>
              </a:rPr>
              <a:t>There is also a considerable difference in the risk profit ratio. Shares of the company carry greater risk, hence they bring greater profits. </a:t>
            </a:r>
          </a:p>
          <a:p>
            <a:pPr marL="342900" marR="0" lvl="0" indent="-342900">
              <a:lnSpc>
                <a:spcPct val="115000"/>
              </a:lnSpc>
              <a:spcBef>
                <a:spcPts val="0"/>
              </a:spcBef>
              <a:spcAft>
                <a:spcPts val="0"/>
              </a:spcAft>
              <a:buFont typeface="Wingdings" panose="05000000000000000000" pitchFamily="2" charset="2"/>
              <a:buChar char=""/>
            </a:pPr>
            <a:r>
              <a:rPr lang="en-US" sz="4000" dirty="0">
                <a:latin typeface="Cambria" panose="02040503050406030204" pitchFamily="18" charset="0"/>
                <a:ea typeface="Calibri" panose="020F0502020204030204" pitchFamily="34" charset="0"/>
                <a:cs typeface="Cambria" panose="02040503050406030204" pitchFamily="18" charset="0"/>
              </a:rPr>
              <a:t>Dividend income and capital gains 	from shares depend on their price on the seco</a:t>
            </a:r>
            <a:r>
              <a:rPr lang="en-US" sz="4000" dirty="0">
                <a:latin typeface="Cambria" panose="02040503050406030204" pitchFamily="18" charset="0"/>
                <a:ea typeface="Calibri" panose="020F0502020204030204" pitchFamily="34" charset="0"/>
                <a:cs typeface="Times New Roman" panose="02020603050405020304" pitchFamily="18" charset="0"/>
              </a:rPr>
              <a:t>ndary market; </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8745794" y="753356"/>
            <a:ext cx="3432558" cy="6104644"/>
          </a:xfrm>
          <a:prstGeom prst="rect">
            <a:avLst/>
          </a:prstGeom>
        </p:spPr>
      </p:pic>
    </p:spTree>
    <p:extLst>
      <p:ext uri="{BB962C8B-B14F-4D97-AF65-F5344CB8AC3E}">
        <p14:creationId xmlns:p14="http://schemas.microsoft.com/office/powerpoint/2010/main" val="1592981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98729" y="-125118"/>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14400" y="733945"/>
            <a:ext cx="7846142" cy="5988819"/>
          </a:xfrm>
          <a:prstGeom prst="rect">
            <a:avLst/>
          </a:prstGeom>
        </p:spPr>
        <p:txBody>
          <a:bodyPr wrap="square">
            <a:spAutoFit/>
          </a:bodyPr>
          <a:lstStyle/>
          <a:p>
            <a:pPr marL="342900" marR="0" lvl="0" indent="-342900">
              <a:lnSpc>
                <a:spcPct val="115000"/>
              </a:lnSpc>
              <a:spcBef>
                <a:spcPts val="0"/>
              </a:spcBef>
              <a:spcAft>
                <a:spcPts val="1000"/>
              </a:spcAft>
              <a:buFont typeface="Wingdings" panose="05000000000000000000" pitchFamily="2" charset="2"/>
              <a:buChar char=""/>
            </a:pPr>
            <a:r>
              <a:rPr lang="en-US" sz="4000" dirty="0">
                <a:latin typeface="Cambria" panose="02040503050406030204" pitchFamily="18" charset="0"/>
                <a:ea typeface="Calibri" panose="020F0502020204030204" pitchFamily="34" charset="0"/>
                <a:cs typeface="Cambria" panose="02040503050406030204" pitchFamily="18" charset="0"/>
              </a:rPr>
              <a:t> 	</a:t>
            </a:r>
            <a:r>
              <a:rPr lang="en-US" sz="3200" dirty="0">
                <a:latin typeface="Cambria" panose="02040503050406030204" pitchFamily="18" charset="0"/>
                <a:ea typeface="Calibri" panose="020F0502020204030204" pitchFamily="34" charset="0"/>
                <a:cs typeface="Cambria" panose="02040503050406030204" pitchFamily="18" charset="0"/>
              </a:rPr>
              <a:t>Finally, the tax obligations are 	different. Tax on issued shares is 	considered as expenditure for the 	company. The amount is deducted 	from the net profits. On the other 	hands, payments to investors and 	creditors are done from the net profi</a:t>
            </a:r>
            <a:r>
              <a:rPr lang="en-US" sz="3200" dirty="0">
                <a:latin typeface="Cambria" panose="02040503050406030204" pitchFamily="18" charset="0"/>
                <a:ea typeface="Calibri" panose="020F0502020204030204" pitchFamily="34" charset="0"/>
                <a:cs typeface="Times New Roman" panose="02020603050405020304" pitchFamily="18" charset="0"/>
              </a:rPr>
              <a:t>t 	which is already taxed. </a:t>
            </a:r>
          </a:p>
          <a:p>
            <a:pPr marL="342900" marR="0" lvl="0" indent="-342900">
              <a:lnSpc>
                <a:spcPct val="115000"/>
              </a:lnSpc>
              <a:spcBef>
                <a:spcPts val="0"/>
              </a:spcBef>
              <a:spcAft>
                <a:spcPts val="1000"/>
              </a:spcAft>
              <a:buFont typeface="Wingdings" panose="05000000000000000000" pitchFamily="2" charset="2"/>
              <a:buChar char=""/>
            </a:pPr>
            <a:r>
              <a:rPr lang="en-US" sz="3200" dirty="0">
                <a:latin typeface="Cambria" panose="02040503050406030204" pitchFamily="18" charset="0"/>
                <a:ea typeface="Calibri" panose="020F0502020204030204" pitchFamily="34" charset="0"/>
                <a:cs typeface="Times New Roman" panose="02020603050405020304" pitchFamily="18" charset="0"/>
              </a:rPr>
              <a:t> 	Therefore, financing from loans is 	cheaper than from equity capital</a:t>
            </a:r>
            <a:r>
              <a:rPr lang="en-US" sz="3200" b="1" dirty="0">
                <a:latin typeface="Cambria" panose="020405030504060302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8745794" y="753356"/>
            <a:ext cx="3432558" cy="6104644"/>
          </a:xfrm>
          <a:prstGeom prst="rect">
            <a:avLst/>
          </a:prstGeom>
        </p:spPr>
      </p:pic>
    </p:spTree>
    <p:extLst>
      <p:ext uri="{BB962C8B-B14F-4D97-AF65-F5344CB8AC3E}">
        <p14:creationId xmlns:p14="http://schemas.microsoft.com/office/powerpoint/2010/main" val="3313138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57486" y="2470032"/>
            <a:ext cx="11320866" cy="1532346"/>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bg1"/>
                </a:solidFill>
                <a:latin typeface="Century Gothic" panose="020B0502020202020204" pitchFamily="34" charset="0"/>
              </a:rPr>
              <a:t>BUDGETING AND FUNDING AS    TOOLS OF SUSTAINABLE TOURISM</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923330"/>
          </a:xfrm>
          <a:prstGeom prst="rect">
            <a:avLst/>
          </a:prstGeom>
          <a:solidFill>
            <a:srgbClr val="00B050"/>
          </a:solidFill>
        </p:spPr>
        <p:txBody>
          <a:bodyPr wrap="square" rtlCol="0">
            <a:spAutoFit/>
          </a:bodyPr>
          <a:lstStyle/>
          <a:p>
            <a:pPr lvl="0" algn="ctr"/>
            <a:r>
              <a:rPr lang="en-US" sz="5400" b="1">
                <a:solidFill>
                  <a:prstClr val="white"/>
                </a:solidFill>
                <a:effectLst>
                  <a:outerShdw blurRad="38100" dist="38100" dir="2700000" algn="tl">
                    <a:srgbClr val="000000">
                      <a:alpha val="43137"/>
                    </a:srgbClr>
                  </a:outerShdw>
                </a:effectLst>
                <a:latin typeface="Agency FB" pitchFamily="34" charset="0"/>
              </a:rPr>
              <a:t>BUDGETING AND FUNDING TOURISM IN NIGERIA</a:t>
            </a:r>
            <a:endParaRPr lang="en-US" sz="5400" b="1" dirty="0">
              <a:solidFill>
                <a:prstClr val="white"/>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1177561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69149" y="736979"/>
            <a:ext cx="6096000" cy="1323439"/>
          </a:xfrm>
          <a:prstGeom prst="rect">
            <a:avLst/>
          </a:prstGeom>
        </p:spPr>
        <p:txBody>
          <a:bodyPr>
            <a:spAutoFit/>
          </a:bodyPr>
          <a:lstStyle/>
          <a:p>
            <a:pPr marL="457200" indent="-457200">
              <a:buFont typeface="Wingdings" panose="05000000000000000000" pitchFamily="2" charset="2"/>
              <a:buChar char="q"/>
            </a:pPr>
            <a:r>
              <a:rPr lang="en-US" sz="4000" b="1" dirty="0">
                <a:solidFill>
                  <a:srgbClr val="FF0000"/>
                </a:solidFill>
                <a:effectLst>
                  <a:outerShdw blurRad="38100" dist="38100" dir="2700000" algn="tl">
                    <a:srgbClr val="000000">
                      <a:alpha val="43137"/>
                    </a:srgbClr>
                  </a:outerShdw>
                </a:effectLst>
                <a:latin typeface="Century Gothic" pitchFamily="34" charset="0"/>
                <a:cs typeface="Calibri" pitchFamily="34" charset="0"/>
              </a:rPr>
              <a:t> 	The  of cockroach 	in the restaurant</a:t>
            </a:r>
            <a:endParaRPr lang="en-US" sz="4000" b="1" dirty="0">
              <a:effectLst>
                <a:outerShdw blurRad="38100" dist="38100" dir="2700000" algn="tl">
                  <a:srgbClr val="000000">
                    <a:alpha val="43137"/>
                  </a:srgbClr>
                </a:outerShdw>
              </a:effectLst>
              <a:latin typeface="Century Gothic" pitchFamily="34" charset="0"/>
              <a:cs typeface="Calibri" pitchFamily="34" charset="0"/>
            </a:endParaRPr>
          </a:p>
        </p:txBody>
      </p:sp>
      <p:pic>
        <p:nvPicPr>
          <p:cNvPr id="4098" name="Picture 2" descr="C:\Users\sotuk\OneDrive\Desktop\istockphoto-1267338590-612x612-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42" y="1774485"/>
            <a:ext cx="5988290" cy="45501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33029" y="2495678"/>
            <a:ext cx="5558971" cy="4031873"/>
          </a:xfrm>
          <a:prstGeom prst="rect">
            <a:avLst/>
          </a:prstGeom>
        </p:spPr>
        <p:txBody>
          <a:bodyPr wrap="square">
            <a:spAutoFit/>
          </a:bodyPr>
          <a:lstStyle/>
          <a:p>
            <a:pPr marL="457200" indent="-457200">
              <a:buFont typeface="Wingdings" pitchFamily="2" charset="2"/>
              <a:buChar char="q"/>
            </a:pPr>
            <a:r>
              <a:rPr lang="en-US" sz="3200" b="1" i="1" dirty="0">
                <a:latin typeface="Century Gothic" pitchFamily="34" charset="0"/>
                <a:cs typeface="Calibri" pitchFamily="34" charset="0"/>
              </a:rPr>
              <a:t>Reacting to situations in the Tourism sector will not help the Country.</a:t>
            </a:r>
          </a:p>
          <a:p>
            <a:pPr marL="457200" indent="-457200">
              <a:buFont typeface="Wingdings" pitchFamily="2" charset="2"/>
              <a:buChar char="q"/>
            </a:pPr>
            <a:r>
              <a:rPr lang="en-US" sz="3200" b="1" i="1" dirty="0">
                <a:latin typeface="Century Gothic" pitchFamily="34" charset="0"/>
                <a:cs typeface="Calibri" pitchFamily="34" charset="0"/>
              </a:rPr>
              <a:t>The Government, Organizations and individuals must begin to respond to tourism challenges in Nigeria.</a:t>
            </a:r>
          </a:p>
        </p:txBody>
      </p:sp>
      <p:cxnSp>
        <p:nvCxnSpPr>
          <p:cNvPr id="12" name="Straight Connector 11"/>
          <p:cNvCxnSpPr/>
          <p:nvPr/>
        </p:nvCxnSpPr>
        <p:spPr>
          <a:xfrm>
            <a:off x="687370" y="723331"/>
            <a:ext cx="1150463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14400" y="-121313"/>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93658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0284" y="-102854"/>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80284" y="709684"/>
            <a:ext cx="8219470" cy="6852197"/>
          </a:xfrm>
          <a:prstGeom prst="rect">
            <a:avLst/>
          </a:prstGeom>
          <a:noFill/>
        </p:spPr>
        <p:txBody>
          <a:bodyPr wrap="square" rtlCol="0">
            <a:spAutoFit/>
          </a:bodyPr>
          <a:lstStyle/>
          <a:p>
            <a:pPr marL="571500" indent="-571500">
              <a:lnSpc>
                <a:spcPct val="115000"/>
              </a:lnSpc>
              <a:buFont typeface="Wingdings" panose="05000000000000000000" pitchFamily="2" charset="2"/>
              <a:buChar char="q"/>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is one of the most important financial habits to adopt in sustainable tourism. </a:t>
            </a:r>
          </a:p>
          <a:p>
            <a:pPr marL="571500" indent="-571500">
              <a:lnSpc>
                <a:spcPct val="115000"/>
              </a:lnSpc>
              <a:buFont typeface="Wingdings" panose="05000000000000000000" pitchFamily="2" charset="2"/>
              <a:buChar char="q"/>
            </a:pPr>
            <a:r>
              <a:rPr lang="en-US" sz="3200" dirty="0">
                <a:latin typeface="Times New Roman" panose="02020603050405020304" pitchFamily="18" charset="0"/>
                <a:ea typeface="Calibri" panose="020F0502020204030204" pitchFamily="34" charset="0"/>
                <a:cs typeface="Times New Roman" panose="02020603050405020304" pitchFamily="18" charset="0"/>
              </a:rPr>
              <a:t>In short, budgeting and funding are important because it helps the industry control their spending, track their expenses, and save more money. </a:t>
            </a:r>
          </a:p>
          <a:p>
            <a:pPr marL="571500" indent="-571500">
              <a:lnSpc>
                <a:spcPct val="115000"/>
              </a:lnSpc>
              <a:buFont typeface="Wingdings" panose="05000000000000000000" pitchFamily="2" charset="2"/>
              <a:buChar char="q"/>
            </a:pPr>
            <a:r>
              <a:rPr lang="en-US" sz="3200" dirty="0">
                <a:latin typeface="Times New Roman" panose="02020603050405020304" pitchFamily="18" charset="0"/>
                <a:ea typeface="Calibri" panose="020F0502020204030204" pitchFamily="34" charset="0"/>
                <a:cs typeface="Times New Roman" panose="02020603050405020304" pitchFamily="18" charset="0"/>
              </a:rPr>
              <a:t>Additionally, budgeting and funding can help make better financial decisions, prepare for emergencies, get out of debt, and stay focused on their long-term financial goals. </a:t>
            </a:r>
            <a:r>
              <a:rPr lang="en-US" sz="3200" b="1" dirty="0">
                <a:latin typeface="Times New Roman" panose="02020603050405020304" pitchFamily="18" charset="0"/>
                <a:ea typeface="Calibri" panose="020F0502020204030204" pitchFamily="34" charset="0"/>
                <a:cs typeface="Times New Roman" panose="02020603050405020304" pitchFamily="18" charset="0"/>
              </a:rPr>
              <a:t>Williams, D.R., (2001).</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099754" y="781076"/>
            <a:ext cx="3068363" cy="6076924"/>
          </a:xfrm>
          <a:prstGeom prst="rect">
            <a:avLst/>
          </a:prstGeom>
        </p:spPr>
      </p:pic>
    </p:spTree>
    <p:extLst>
      <p:ext uri="{BB962C8B-B14F-4D97-AF65-F5344CB8AC3E}">
        <p14:creationId xmlns:p14="http://schemas.microsoft.com/office/powerpoint/2010/main" val="3739328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80284" y="-139866"/>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62112" y="803199"/>
            <a:ext cx="8437105" cy="5843907"/>
          </a:xfrm>
          <a:prstGeom prst="rect">
            <a:avLst/>
          </a:prstGeom>
          <a:noFill/>
        </p:spPr>
        <p:txBody>
          <a:bodyPr wrap="square" rtlCol="0">
            <a:spAutoFit/>
          </a:bodyPr>
          <a:lstStyle/>
          <a:p>
            <a:pPr marL="571500" indent="-571500">
              <a:lnSpc>
                <a:spcPct val="115000"/>
              </a:lnSpc>
              <a:buFont typeface="Wingdings" panose="05000000000000000000" pitchFamily="2" charset="2"/>
              <a:buChar char="q"/>
            </a:pPr>
            <a:r>
              <a:rPr lang="en-US" sz="3200" b="1" dirty="0">
                <a:latin typeface="Times New Roman" panose="02020603050405020304" pitchFamily="18" charset="0"/>
                <a:ea typeface="Calibri" panose="020F0502020204030204" pitchFamily="34" charset="0"/>
                <a:cs typeface="Times New Roman" panose="02020603050405020304" pitchFamily="18" charset="0"/>
              </a:rPr>
              <a:t>Budget and funding are tools for sustainable tourism because of the following facts:</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gn="just">
              <a:lnSpc>
                <a:spcPct val="115000"/>
              </a:lnSpc>
              <a:buFont typeface="Wingdings" panose="05000000000000000000" pitchFamily="2" charset="2"/>
              <a:buChar char="ü"/>
            </a:pPr>
            <a:r>
              <a:rPr lang="en-US" sz="2900" dirty="0">
                <a:latin typeface="Times New Roman" panose="02020603050405020304" pitchFamily="18" charset="0"/>
                <a:ea typeface="Calibri" panose="020F0502020204030204" pitchFamily="34" charset="0"/>
                <a:cs typeface="Times New Roman" panose="02020603050405020304" pitchFamily="18" charset="0"/>
              </a:rPr>
              <a:t>It shows the industry where their money is going</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gn="just">
              <a:lnSpc>
                <a:spcPct val="115000"/>
              </a:lnSpc>
              <a:buFont typeface="Wingdings" panose="05000000000000000000" pitchFamily="2" charset="2"/>
              <a:buChar char="ü"/>
            </a:pPr>
            <a:r>
              <a:rPr lang="en-US" sz="2900" dirty="0">
                <a:latin typeface="Times New Roman" panose="02020603050405020304" pitchFamily="18" charset="0"/>
                <a:ea typeface="Calibri" panose="020F0502020204030204" pitchFamily="34" charset="0"/>
                <a:cs typeface="Times New Roman" panose="02020603050405020304" pitchFamily="18" charset="0"/>
              </a:rPr>
              <a:t>It helps the industry identify waste</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gn="just">
              <a:lnSpc>
                <a:spcPct val="115000"/>
              </a:lnSpc>
              <a:buFont typeface="Wingdings" panose="05000000000000000000" pitchFamily="2" charset="2"/>
              <a:buChar char="ü"/>
            </a:pPr>
            <a:r>
              <a:rPr lang="en-US" sz="2900" dirty="0">
                <a:latin typeface="Times New Roman" panose="02020603050405020304" pitchFamily="18" charset="0"/>
                <a:ea typeface="Calibri" panose="020F0502020204030204" pitchFamily="34" charset="0"/>
                <a:cs typeface="Times New Roman" panose="02020603050405020304" pitchFamily="18" charset="0"/>
              </a:rPr>
              <a:t>It helps the industry reach their goals</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gn="just">
              <a:lnSpc>
                <a:spcPct val="115000"/>
              </a:lnSpc>
              <a:buFont typeface="Wingdings" panose="05000000000000000000" pitchFamily="2" charset="2"/>
              <a:buChar char="ü"/>
            </a:pPr>
            <a:r>
              <a:rPr lang="en-US" sz="2900" dirty="0">
                <a:latin typeface="Times New Roman" panose="02020603050405020304" pitchFamily="18" charset="0"/>
                <a:ea typeface="Calibri" panose="020F0502020204030204" pitchFamily="34" charset="0"/>
                <a:cs typeface="Times New Roman" panose="02020603050405020304" pitchFamily="18" charset="0"/>
              </a:rPr>
              <a:t>It keeps the industry from accumulating too much debts</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gn="just">
              <a:lnSpc>
                <a:spcPct val="115000"/>
              </a:lnSpc>
              <a:buFont typeface="Wingdings" panose="05000000000000000000" pitchFamily="2" charset="2"/>
              <a:buChar char="ü"/>
            </a:pPr>
            <a:r>
              <a:rPr lang="en-US" sz="2900" dirty="0">
                <a:latin typeface="Times New Roman" panose="02020603050405020304" pitchFamily="18" charset="0"/>
                <a:ea typeface="Calibri" panose="020F0502020204030204" pitchFamily="34" charset="0"/>
                <a:cs typeface="Times New Roman" panose="02020603050405020304" pitchFamily="18" charset="0"/>
              </a:rPr>
              <a:t>It give the industry a clear picture of their finances</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1028700" lvl="1" indent="-571500" algn="just">
              <a:lnSpc>
                <a:spcPct val="115000"/>
              </a:lnSpc>
              <a:buFont typeface="Wingdings" panose="05000000000000000000" pitchFamily="2" charset="2"/>
              <a:buChar char="ü"/>
            </a:pPr>
            <a:r>
              <a:rPr lang="en-US" sz="2900" dirty="0">
                <a:latin typeface="Times New Roman" panose="02020603050405020304" pitchFamily="18" charset="0"/>
                <a:ea typeface="Calibri" panose="020F0502020204030204" pitchFamily="34" charset="0"/>
                <a:cs typeface="Times New Roman" panose="02020603050405020304" pitchFamily="18" charset="0"/>
              </a:rPr>
              <a:t>It provides peace of mind for the managers of the industry</a:t>
            </a:r>
            <a:r>
              <a:rPr lang="en-US" sz="2900" dirty="0"/>
              <a:t>.</a:t>
            </a:r>
            <a:endParaRPr lang="en-US" sz="29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350477" y="753356"/>
            <a:ext cx="2786585" cy="6104644"/>
          </a:xfrm>
          <a:prstGeom prst="rect">
            <a:avLst/>
          </a:prstGeom>
        </p:spPr>
      </p:pic>
    </p:spTree>
    <p:extLst>
      <p:ext uri="{BB962C8B-B14F-4D97-AF65-F5344CB8AC3E}">
        <p14:creationId xmlns:p14="http://schemas.microsoft.com/office/powerpoint/2010/main" val="2773348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49228" y="-12131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14400" y="851478"/>
            <a:ext cx="8585248" cy="5755422"/>
          </a:xfrm>
          <a:prstGeom prst="rect">
            <a:avLst/>
          </a:prstGeom>
          <a:noFill/>
        </p:spPr>
        <p:txBody>
          <a:bodyPr wrap="square" rtlCol="0">
            <a:spAutoFit/>
          </a:bodyPr>
          <a:lstStyle/>
          <a:p>
            <a:pPr marL="742950" marR="0" lvl="0" indent="-742950">
              <a:lnSpc>
                <a:spcPct val="115000"/>
              </a:lnSpc>
              <a:spcBef>
                <a:spcPts val="0"/>
              </a:spcBef>
              <a:spcAft>
                <a:spcPts val="0"/>
              </a:spcAft>
              <a:buFont typeface="+mj-lt"/>
              <a:buAutoNum type="arabicParenR"/>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helps the tourists and Tourism operators to control their spending.</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keeps the industry on track for their financial goals.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can help capital project.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helps the industry find financial contentment.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keeps the industry feeling financially overwhelmed.</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9306232" y="765900"/>
            <a:ext cx="2872120" cy="6092100"/>
          </a:xfrm>
          <a:prstGeom prst="rect">
            <a:avLst/>
          </a:prstGeom>
        </p:spPr>
      </p:pic>
    </p:spTree>
    <p:extLst>
      <p:ext uri="{BB962C8B-B14F-4D97-AF65-F5344CB8AC3E}">
        <p14:creationId xmlns:p14="http://schemas.microsoft.com/office/powerpoint/2010/main" val="2925349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49228" y="-169363"/>
            <a:ext cx="11263952"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9" name="Straight Connector 8"/>
          <p:cNvCxnSpPr/>
          <p:nvPr/>
        </p:nvCxnSpPr>
        <p:spPr>
          <a:xfrm>
            <a:off x="825346" y="733945"/>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63651" y="958842"/>
            <a:ext cx="8071880" cy="5755422"/>
          </a:xfrm>
          <a:prstGeom prst="rect">
            <a:avLst/>
          </a:prstGeom>
          <a:noFill/>
        </p:spPr>
        <p:txBody>
          <a:bodyPr wrap="square" rtlCol="0">
            <a:spAutoFit/>
          </a:bodyPr>
          <a:lstStyle/>
          <a:p>
            <a:pPr marL="742950" marR="0" lvl="0" indent="-742950">
              <a:lnSpc>
                <a:spcPct val="115000"/>
              </a:lnSpc>
              <a:spcBef>
                <a:spcPts val="0"/>
              </a:spcBef>
              <a:spcAft>
                <a:spcPts val="0"/>
              </a:spcAft>
              <a:buFont typeface="+mj-lt"/>
              <a:buAutoNum type="arabicParenR" startAt="6"/>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help the industry avoid or get out of debt.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startAt="6"/>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help the industry to be organized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startAt="6"/>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helps the industry prepare for emergencies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startAt="6"/>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helps the industry save money.</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0"/>
              </a:spcAft>
              <a:buFont typeface="+mj-lt"/>
              <a:buAutoNum type="arabicParenR" startAt="6"/>
            </a:pPr>
            <a:r>
              <a:rPr lang="en-US" sz="3200" dirty="0">
                <a:latin typeface="Times New Roman" panose="02020603050405020304" pitchFamily="18" charset="0"/>
                <a:ea typeface="Calibri" panose="020F0502020204030204" pitchFamily="34" charset="0"/>
                <a:cs typeface="Times New Roman" panose="02020603050405020304" pitchFamily="18" charset="0"/>
              </a:rPr>
              <a:t>Budgeting and funding helps the industry get (and stay) ahead.</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981768" y="753356"/>
            <a:ext cx="3196584" cy="6104644"/>
          </a:xfrm>
          <a:prstGeom prst="rect">
            <a:avLst/>
          </a:prstGeom>
        </p:spPr>
      </p:pic>
    </p:spTree>
    <p:extLst>
      <p:ext uri="{BB962C8B-B14F-4D97-AF65-F5344CB8AC3E}">
        <p14:creationId xmlns:p14="http://schemas.microsoft.com/office/powerpoint/2010/main" val="216236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57486" y="2470032"/>
            <a:ext cx="11320866" cy="1532346"/>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bg1"/>
                </a:solidFill>
                <a:latin typeface="Century Gothic" panose="020B0502020202020204" pitchFamily="34" charset="0"/>
              </a:rPr>
              <a:t>RECOMMENDATIONS FOR </a:t>
            </a:r>
          </a:p>
          <a:p>
            <a:r>
              <a:rPr lang="en-GB" sz="4800" b="1" dirty="0">
                <a:solidFill>
                  <a:schemeClr val="bg1"/>
                </a:solidFill>
                <a:latin typeface="Century Gothic" panose="020B0502020202020204" pitchFamily="34" charset="0"/>
              </a:rPr>
              <a:t>TOURISM DEVELOPMENT IN NIGERIA</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923330"/>
          </a:xfrm>
          <a:prstGeom prst="rect">
            <a:avLst/>
          </a:prstGeom>
          <a:solidFill>
            <a:srgbClr val="00B050"/>
          </a:solidFill>
        </p:spPr>
        <p:txBody>
          <a:bodyPr wrap="square" rtlCol="0">
            <a:spAutoFit/>
          </a:bodyPr>
          <a:lstStyle/>
          <a:p>
            <a:pPr lvl="0" algn="ctr"/>
            <a:r>
              <a:rPr lang="en-US" sz="5400" b="1">
                <a:solidFill>
                  <a:prstClr val="white"/>
                </a:solidFill>
                <a:effectLst>
                  <a:outerShdw blurRad="38100" dist="38100" dir="2700000" algn="tl">
                    <a:srgbClr val="000000">
                      <a:alpha val="43137"/>
                    </a:srgbClr>
                  </a:outerShdw>
                </a:effectLst>
                <a:latin typeface="Agency FB" pitchFamily="34" charset="0"/>
              </a:rPr>
              <a:t>BUDGETING AND FUNDING TOURISM IN NIGERIA</a:t>
            </a:r>
            <a:endParaRPr lang="en-US" sz="5400" b="1" dirty="0">
              <a:solidFill>
                <a:prstClr val="white"/>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2774780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5" name="Rectangle 4"/>
          <p:cNvSpPr/>
          <p:nvPr/>
        </p:nvSpPr>
        <p:spPr>
          <a:xfrm>
            <a:off x="914400" y="-121313"/>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2112446473"/>
              </p:ext>
            </p:extLst>
          </p:nvPr>
        </p:nvGraphicFramePr>
        <p:xfrm>
          <a:off x="949657" y="2741121"/>
          <a:ext cx="11028110" cy="3017520"/>
        </p:xfrm>
        <a:graphic>
          <a:graphicData uri="http://schemas.openxmlformats.org/drawingml/2006/table">
            <a:tbl>
              <a:tblPr/>
              <a:tblGrid>
                <a:gridCol w="5514055">
                  <a:extLst>
                    <a:ext uri="{9D8B030D-6E8A-4147-A177-3AD203B41FA5}">
                      <a16:colId xmlns:a16="http://schemas.microsoft.com/office/drawing/2014/main" val="340668357"/>
                    </a:ext>
                  </a:extLst>
                </a:gridCol>
                <a:gridCol w="5514055">
                  <a:extLst>
                    <a:ext uri="{9D8B030D-6E8A-4147-A177-3AD203B41FA5}">
                      <a16:colId xmlns:a16="http://schemas.microsoft.com/office/drawing/2014/main" val="1427407913"/>
                    </a:ext>
                  </a:extLst>
                </a:gridCol>
              </a:tblGrid>
              <a:tr h="534975">
                <a:tc>
                  <a:txBody>
                    <a:bodyPr/>
                    <a:lstStyle/>
                    <a:p>
                      <a:pPr algn="l" fontAlgn="t"/>
                      <a:r>
                        <a:rPr lang="en-US" sz="4800" b="1" dirty="0">
                          <a:solidFill>
                            <a:srgbClr val="202124"/>
                          </a:solidFill>
                          <a:effectLst/>
                        </a:rPr>
                        <a:t>Characteristic</a:t>
                      </a:r>
                    </a:p>
                  </a:txBody>
                  <a:tcPr marR="95250" marT="76200" marB="76200">
                    <a:lnL>
                      <a:noFill/>
                    </a:lnL>
                    <a:lnR>
                      <a:noFill/>
                    </a:lnR>
                    <a:lnT>
                      <a:noFill/>
                    </a:lnT>
                    <a:lnB w="9525" cap="flat" cmpd="sng" algn="ctr">
                      <a:solidFill>
                        <a:srgbClr val="DADCE0"/>
                      </a:solidFill>
                      <a:prstDash val="solid"/>
                      <a:round/>
                      <a:headEnd type="none" w="med" len="med"/>
                      <a:tailEnd type="none" w="med" len="med"/>
                    </a:lnB>
                  </a:tcPr>
                </a:tc>
                <a:tc>
                  <a:txBody>
                    <a:bodyPr/>
                    <a:lstStyle/>
                    <a:p>
                      <a:pPr algn="l" fontAlgn="t"/>
                      <a:r>
                        <a:rPr lang="en-US" sz="4800" b="1" dirty="0">
                          <a:solidFill>
                            <a:srgbClr val="202124"/>
                          </a:solidFill>
                          <a:effectLst/>
                        </a:rPr>
                        <a:t>Contribution to GDP</a:t>
                      </a:r>
                    </a:p>
                  </a:txBody>
                  <a:tcPr marL="95250" marR="95250" marT="76200" marB="76200">
                    <a:lnL>
                      <a:noFill/>
                    </a:lnL>
                    <a:lnR>
                      <a:noFill/>
                    </a:lnR>
                    <a:lnT>
                      <a:noFill/>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3818610375"/>
                  </a:ext>
                </a:extLst>
              </a:tr>
              <a:tr h="534975">
                <a:tc>
                  <a:txBody>
                    <a:bodyPr/>
                    <a:lstStyle/>
                    <a:p>
                      <a:r>
                        <a:rPr lang="en-US" sz="6000" dirty="0">
                          <a:effectLst/>
                        </a:rPr>
                        <a:t>2020</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sz="6000" b="0" dirty="0">
                          <a:effectLst/>
                        </a:rPr>
                        <a:t>2.8%</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2254851279"/>
                  </a:ext>
                </a:extLst>
              </a:tr>
              <a:tr h="534975">
                <a:tc>
                  <a:txBody>
                    <a:bodyPr/>
                    <a:lstStyle/>
                    <a:p>
                      <a:r>
                        <a:rPr lang="en-US" sz="6000" dirty="0">
                          <a:effectLst/>
                        </a:rPr>
                        <a:t>2019</a:t>
                      </a:r>
                    </a:p>
                  </a:txBody>
                  <a:tcPr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tc>
                  <a:txBody>
                    <a:bodyPr/>
                    <a:lstStyle/>
                    <a:p>
                      <a:r>
                        <a:rPr lang="en-US" sz="6000" dirty="0">
                          <a:effectLst/>
                        </a:rPr>
                        <a:t>4.4%</a:t>
                      </a:r>
                    </a:p>
                  </a:txBody>
                  <a:tcPr marL="95250" marR="95250" marT="76200" marB="76200" anchor="ctr">
                    <a:lnL>
                      <a:noFill/>
                    </a:lnL>
                    <a:lnR>
                      <a:noFill/>
                    </a:lnR>
                    <a:lnT w="9525" cap="flat" cmpd="sng" algn="ctr">
                      <a:solidFill>
                        <a:srgbClr val="DADCE0"/>
                      </a:solidFill>
                      <a:prstDash val="solid"/>
                      <a:round/>
                      <a:headEnd type="none" w="med" len="med"/>
                      <a:tailEnd type="none" w="med" len="med"/>
                    </a:lnT>
                    <a:lnB w="9525" cap="flat" cmpd="sng" algn="ctr">
                      <a:solidFill>
                        <a:srgbClr val="DADCE0"/>
                      </a:solidFill>
                      <a:prstDash val="solid"/>
                      <a:round/>
                      <a:headEnd type="none" w="med" len="med"/>
                      <a:tailEnd type="none" w="med" len="med"/>
                    </a:lnB>
                  </a:tcPr>
                </a:tc>
                <a:extLst>
                  <a:ext uri="{0D108BD9-81ED-4DB2-BD59-A6C34878D82A}">
                    <a16:rowId xmlns:a16="http://schemas.microsoft.com/office/drawing/2014/main" val="382238509"/>
                  </a:ext>
                </a:extLst>
              </a:tr>
            </a:tbl>
          </a:graphicData>
        </a:graphic>
      </p:graphicFrame>
      <p:sp>
        <p:nvSpPr>
          <p:cNvPr id="7" name="Rectangle 1"/>
          <p:cNvSpPr>
            <a:spLocks noChangeArrowheads="1"/>
          </p:cNvSpPr>
          <p:nvPr/>
        </p:nvSpPr>
        <p:spPr bwMode="auto">
          <a:xfrm>
            <a:off x="990600" y="1031331"/>
            <a:ext cx="11140404" cy="17292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4283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202124"/>
                </a:solidFill>
                <a:effectLst/>
                <a:cs typeface="Arial" panose="020B0604020202020204" pitchFamily="34" charset="0"/>
              </a:rPr>
              <a:t>Contribution of travel and tourism to GDP in Nigeria in 2019 and 2020 (in million U.S. dollars)</a:t>
            </a:r>
            <a:endParaRPr kumimoji="0" lang="en-US" altLang="en-US" sz="3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62754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881666" y="-121313"/>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52572" y="802017"/>
            <a:ext cx="8587319" cy="6255367"/>
          </a:xfrm>
          <a:prstGeom prst="rect">
            <a:avLst/>
          </a:prstGeom>
        </p:spPr>
        <p:txBody>
          <a:bodyPr wrap="square">
            <a:spAutoFit/>
          </a:bodyPr>
          <a:lstStyle/>
          <a:p>
            <a:pPr marL="457200" indent="-457200">
              <a:lnSpc>
                <a:spcPct val="115000"/>
              </a:lnSpc>
              <a:spcAft>
                <a:spcPts val="1000"/>
              </a:spcAft>
              <a:buFont typeface="Wingdings" panose="05000000000000000000" pitchFamily="2" charset="2"/>
              <a:buChar char="q"/>
            </a:pPr>
            <a:r>
              <a:rPr lang="en-US" sz="4400" dirty="0">
                <a:latin typeface="Cambria" panose="02040503050406030204" pitchFamily="18" charset="0"/>
                <a:ea typeface="Calibri" panose="020F0502020204030204" pitchFamily="34" charset="0"/>
                <a:cs typeface="Times New Roman" panose="02020603050405020304" pitchFamily="18" charset="0"/>
              </a:rPr>
              <a:t>Early man was nomadic and by definition his lifestyle involved travel. Generally the early mans wandering was confined to a clearly identifiable area, typically that in which he could hunt animal for food or food for his animals. </a:t>
            </a:r>
          </a:p>
        </p:txBody>
      </p:sp>
      <p:pic>
        <p:nvPicPr>
          <p:cNvPr id="6" name="Picture 5"/>
          <p:cNvPicPr>
            <a:picLocks noChangeAspect="1"/>
          </p:cNvPicPr>
          <p:nvPr/>
        </p:nvPicPr>
        <p:blipFill>
          <a:blip r:embed="rId3"/>
          <a:stretch>
            <a:fillRect/>
          </a:stretch>
        </p:blipFill>
        <p:spPr>
          <a:xfrm>
            <a:off x="9539891" y="717621"/>
            <a:ext cx="2619375" cy="6140379"/>
          </a:xfrm>
          <a:prstGeom prst="rect">
            <a:avLst/>
          </a:prstGeom>
        </p:spPr>
      </p:pic>
    </p:spTree>
    <p:extLst>
      <p:ext uri="{BB962C8B-B14F-4D97-AF65-F5344CB8AC3E}">
        <p14:creationId xmlns:p14="http://schemas.microsoft.com/office/powerpoint/2010/main" val="426825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48517" y="663425"/>
            <a:ext cx="8079954" cy="6214202"/>
          </a:xfrm>
          <a:prstGeom prst="rect">
            <a:avLst/>
          </a:prstGeom>
        </p:spPr>
        <p:txBody>
          <a:bodyPr wrap="square">
            <a:spAutoFit/>
          </a:bodyPr>
          <a:lstStyle/>
          <a:p>
            <a:pPr marL="514350" marR="0" lvl="0" indent="-514350">
              <a:lnSpc>
                <a:spcPct val="115000"/>
              </a:lnSpc>
              <a:spcBef>
                <a:spcPts val="0"/>
              </a:spcBef>
              <a:spcAft>
                <a:spcPts val="0"/>
              </a:spcAft>
              <a:buAutoNum type="arabicParenR"/>
            </a:pPr>
            <a:r>
              <a:rPr lang="en-US" sz="3200" b="1" dirty="0">
                <a:latin typeface="Cambria" panose="02040503050406030204" pitchFamily="18" charset="0"/>
                <a:ea typeface="Calibri" panose="020F0502020204030204" pitchFamily="34" charset="0"/>
                <a:cs typeface="Times New Roman" panose="02020603050405020304" pitchFamily="18" charset="0"/>
              </a:rPr>
              <a:t>   There must be strategic planning of 	the tourism industry in Nigeria </a:t>
            </a:r>
            <a:r>
              <a:rPr lang="en-US" sz="2800" dirty="0">
                <a:latin typeface="Cambria" panose="02040503050406030204" pitchFamily="18" charset="0"/>
                <a:ea typeface="Calibri" panose="020F0502020204030204" pitchFamily="34" charset="0"/>
                <a:cs typeface="Times New Roman" panose="02020603050405020304" pitchFamily="18" charset="0"/>
              </a:rPr>
              <a:t>– This 	is the development of priorities based on 	strategies for planning developing and 	marketing of Nigeria as 	tourist destination. </a:t>
            </a:r>
          </a:p>
          <a:p>
            <a:pPr marL="514350" marR="0" lvl="0" indent="-514350">
              <a:lnSpc>
                <a:spcPct val="115000"/>
              </a:lnSpc>
              <a:spcBef>
                <a:spcPts val="0"/>
              </a:spcBef>
              <a:spcAft>
                <a:spcPts val="0"/>
              </a:spcAft>
              <a:buFont typeface="Wingdings" panose="05000000000000000000" pitchFamily="2" charset="2"/>
              <a:buChar char="q"/>
            </a:pPr>
            <a:r>
              <a:rPr lang="en-US" sz="2800" dirty="0">
                <a:latin typeface="Cambria" panose="02040503050406030204" pitchFamily="18" charset="0"/>
                <a:ea typeface="Calibri" panose="020F0502020204030204" pitchFamily="34" charset="0"/>
                <a:cs typeface="Times New Roman" panose="02020603050405020304" pitchFamily="18" charset="0"/>
              </a:rPr>
              <a:t>The plan must include the 7Ps of Tourism: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eriod"/>
            </a:pPr>
            <a:r>
              <a:rPr lang="en-US" sz="2800" dirty="0">
                <a:latin typeface="Cambria" panose="02040503050406030204" pitchFamily="18" charset="0"/>
                <a:ea typeface="Calibri" panose="020F0502020204030204" pitchFamily="34" charset="0"/>
                <a:cs typeface="Times New Roman" panose="02020603050405020304" pitchFamily="18" charset="0"/>
              </a:rPr>
              <a:t> 	</a:t>
            </a:r>
            <a:r>
              <a:rPr lang="en-US" sz="2400" dirty="0">
                <a:latin typeface="Cambria" panose="02040503050406030204" pitchFamily="18" charset="0"/>
                <a:ea typeface="Calibri" panose="020F0502020204030204" pitchFamily="34" charset="0"/>
                <a:cs typeface="Times New Roman" panose="02020603050405020304" pitchFamily="18" charset="0"/>
              </a:rPr>
              <a:t>Product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Price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Place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Promotion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Process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Physical Evidence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257300" lvl="2" indent="-342900" algn="just">
              <a:lnSpc>
                <a:spcPct val="115000"/>
              </a:lnSpc>
              <a:spcAft>
                <a:spcPts val="1000"/>
              </a:spcAft>
              <a:buFont typeface="+mj-lt"/>
              <a:buAutoNum type="alphaLcPeriod"/>
            </a:pPr>
            <a:r>
              <a:rPr lang="en-US" sz="2400" dirty="0">
                <a:latin typeface="Cambria" panose="02040503050406030204" pitchFamily="18" charset="0"/>
                <a:ea typeface="Calibri" panose="020F0502020204030204" pitchFamily="34" charset="0"/>
                <a:cs typeface="Times New Roman" panose="02020603050405020304" pitchFamily="18" charset="0"/>
              </a:rPr>
              <a:t> 	People.</a:t>
            </a:r>
            <a:endParaRPr lang="en-US" sz="2400" b="1" dirty="0">
              <a:latin typeface="Century Gothic" pitchFamily="34" charset="0"/>
              <a:cs typeface="Calibri" pitchFamily="34" charset="0"/>
            </a:endParaRPr>
          </a:p>
        </p:txBody>
      </p:sp>
      <p:sp>
        <p:nvSpPr>
          <p:cNvPr id="5" name="Rectangle 4"/>
          <p:cNvSpPr/>
          <p:nvPr/>
        </p:nvSpPr>
        <p:spPr>
          <a:xfrm>
            <a:off x="914400" y="-102855"/>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8952271" y="663424"/>
            <a:ext cx="3226080" cy="6194575"/>
          </a:xfrm>
          <a:prstGeom prst="rect">
            <a:avLst/>
          </a:prstGeom>
        </p:spPr>
      </p:pic>
    </p:spTree>
    <p:extLst>
      <p:ext uri="{BB962C8B-B14F-4D97-AF65-F5344CB8AC3E}">
        <p14:creationId xmlns:p14="http://schemas.microsoft.com/office/powerpoint/2010/main" val="2962052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789223" y="809665"/>
            <a:ext cx="7533470" cy="6321731"/>
          </a:xfrm>
          <a:prstGeom prst="rect">
            <a:avLst/>
          </a:prstGeom>
        </p:spPr>
        <p:txBody>
          <a:bodyPr wrap="square">
            <a:spAutoFit/>
          </a:bodyPr>
          <a:lstStyle/>
          <a:p>
            <a:pPr marL="514350" marR="0" lvl="0" indent="-514350">
              <a:lnSpc>
                <a:spcPct val="115000"/>
              </a:lnSpc>
              <a:spcBef>
                <a:spcPts val="0"/>
              </a:spcBef>
              <a:spcAft>
                <a:spcPts val="0"/>
              </a:spcAft>
              <a:buFont typeface="+mj-lt"/>
              <a:buAutoNum type="arabicParenR" startAt="2"/>
            </a:pPr>
            <a:r>
              <a:rPr lang="en-US" sz="3600" dirty="0">
                <a:latin typeface="Cambria" panose="02040503050406030204" pitchFamily="18" charset="0"/>
                <a:ea typeface="Calibri" panose="020F0502020204030204" pitchFamily="34" charset="0"/>
                <a:cs typeface="Times New Roman" panose="02020603050405020304" pitchFamily="18" charset="0"/>
              </a:rPr>
              <a:t> 	Improvement in security 	situation in Nigeria and the 	creation of  an enabling 	environment for rapid growth 	and development of tourism in 	Nigeria.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nSpc>
                <a:spcPct val="115000"/>
              </a:lnSpc>
              <a:spcBef>
                <a:spcPts val="0"/>
              </a:spcBef>
              <a:spcAft>
                <a:spcPts val="0"/>
              </a:spcAft>
              <a:buFont typeface="+mj-lt"/>
              <a:buAutoNum type="arabicParenR" startAt="2"/>
            </a:pPr>
            <a:r>
              <a:rPr lang="en-US" sz="3600" dirty="0">
                <a:latin typeface="Cambria" panose="02040503050406030204" pitchFamily="18" charset="0"/>
                <a:ea typeface="Calibri" panose="020F0502020204030204" pitchFamily="34" charset="0"/>
                <a:cs typeface="Times New Roman" panose="02020603050405020304" pitchFamily="18" charset="0"/>
              </a:rPr>
              <a:t> 	Government policies specifically 	targeted to tourism development 	in Nigeria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1000"/>
              </a:spcAft>
            </a:pPr>
            <a:endParaRPr lang="en-US" sz="2800" b="1" dirty="0">
              <a:latin typeface="Century Gothic" pitchFamily="34" charset="0"/>
              <a:cs typeface="Calibri" pitchFamily="34" charset="0"/>
            </a:endParaRPr>
          </a:p>
        </p:txBody>
      </p:sp>
      <p:sp>
        <p:nvSpPr>
          <p:cNvPr id="5" name="Rectangle 4"/>
          <p:cNvSpPr/>
          <p:nvPr/>
        </p:nvSpPr>
        <p:spPr>
          <a:xfrm>
            <a:off x="975812" y="-102855"/>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8360135" y="685384"/>
            <a:ext cx="3893277" cy="6161365"/>
          </a:xfrm>
          <a:prstGeom prst="rect">
            <a:avLst/>
          </a:prstGeom>
        </p:spPr>
      </p:pic>
    </p:spTree>
    <p:extLst>
      <p:ext uri="{BB962C8B-B14F-4D97-AF65-F5344CB8AC3E}">
        <p14:creationId xmlns:p14="http://schemas.microsoft.com/office/powerpoint/2010/main" val="3501281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914401" y="838934"/>
            <a:ext cx="7846142" cy="5755422"/>
          </a:xfrm>
          <a:prstGeom prst="rect">
            <a:avLst/>
          </a:prstGeom>
        </p:spPr>
        <p:txBody>
          <a:bodyPr wrap="square">
            <a:spAutoFit/>
          </a:bodyPr>
          <a:lstStyle/>
          <a:p>
            <a:pPr marL="742950" marR="0" lvl="0" indent="-742950">
              <a:lnSpc>
                <a:spcPct val="115000"/>
              </a:lnSpc>
              <a:spcBef>
                <a:spcPts val="0"/>
              </a:spcBef>
              <a:spcAft>
                <a:spcPts val="0"/>
              </a:spcAft>
              <a:buFont typeface="+mj-lt"/>
              <a:buAutoNum type="arabicParenR" startAt="4"/>
            </a:pPr>
            <a:r>
              <a:rPr lang="en-US" sz="4000" dirty="0">
                <a:latin typeface="Cambria" panose="02040503050406030204" pitchFamily="18" charset="0"/>
                <a:ea typeface="Calibri" panose="020F0502020204030204" pitchFamily="34" charset="0"/>
                <a:cs typeface="Times New Roman" panose="02020603050405020304" pitchFamily="18" charset="0"/>
              </a:rPr>
              <a:t>	Effective marketing of Nigeria as a tourism destination in Africa.</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742950" marR="0" lvl="0" indent="-742950">
              <a:lnSpc>
                <a:spcPct val="115000"/>
              </a:lnSpc>
              <a:spcBef>
                <a:spcPts val="0"/>
              </a:spcBef>
              <a:spcAft>
                <a:spcPts val="1000"/>
              </a:spcAft>
              <a:buFont typeface="+mj-lt"/>
              <a:buAutoNum type="arabicParenR" startAt="4"/>
            </a:pPr>
            <a:r>
              <a:rPr lang="en-US" sz="4000" dirty="0">
                <a:latin typeface="Cambria" panose="02040503050406030204" pitchFamily="18" charset="0"/>
                <a:ea typeface="Calibri" panose="020F0502020204030204" pitchFamily="34" charset="0"/>
                <a:cs typeface="Times New Roman" panose="02020603050405020304" pitchFamily="18" charset="0"/>
              </a:rPr>
              <a:t> 	This Association (FTAN) must wake up to tap the Nigeria Government to come out of their share neglect of the tourism sector.</a:t>
            </a:r>
            <a:endParaRPr lang="en-US" sz="3200" b="1" dirty="0">
              <a:latin typeface="Century Gothic" pitchFamily="34" charset="0"/>
              <a:cs typeface="Calibri" pitchFamily="34" charset="0"/>
            </a:endParaRPr>
          </a:p>
        </p:txBody>
      </p:sp>
      <p:sp>
        <p:nvSpPr>
          <p:cNvPr id="5" name="Rectangle 4"/>
          <p:cNvSpPr/>
          <p:nvPr/>
        </p:nvSpPr>
        <p:spPr>
          <a:xfrm>
            <a:off x="914400" y="-92515"/>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8760543" y="686554"/>
            <a:ext cx="3451925" cy="6171446"/>
          </a:xfrm>
          <a:prstGeom prst="rect">
            <a:avLst/>
          </a:prstGeom>
        </p:spPr>
      </p:pic>
    </p:spTree>
    <p:extLst>
      <p:ext uri="{BB962C8B-B14F-4D97-AF65-F5344CB8AC3E}">
        <p14:creationId xmlns:p14="http://schemas.microsoft.com/office/powerpoint/2010/main" val="1394984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73456" y="686554"/>
            <a:ext cx="8619205" cy="6282489"/>
          </a:xfrm>
          <a:prstGeom prst="rect">
            <a:avLst/>
          </a:prstGeom>
        </p:spPr>
        <p:txBody>
          <a:bodyPr wrap="square">
            <a:spAutoFit/>
          </a:bodyPr>
          <a:lstStyle/>
          <a:p>
            <a:pPr marL="742950" marR="0" lvl="0" indent="-742950">
              <a:lnSpc>
                <a:spcPct val="115000"/>
              </a:lnSpc>
              <a:spcBef>
                <a:spcPts val="0"/>
              </a:spcBef>
              <a:spcAft>
                <a:spcPts val="0"/>
              </a:spcAft>
              <a:buFont typeface="+mj-lt"/>
              <a:buAutoNum type="arabicParenR" startAt="6"/>
            </a:pPr>
            <a:r>
              <a:rPr lang="en-US" sz="2800" b="1" dirty="0">
                <a:latin typeface="Cambria" panose="02040503050406030204" pitchFamily="18" charset="0"/>
                <a:ea typeface="Calibri" panose="020F0502020204030204" pitchFamily="34" charset="0"/>
                <a:cs typeface="Times New Roman" panose="02020603050405020304" pitchFamily="18" charset="0"/>
              </a:rPr>
              <a:t>Tourism Action Plan Committee </a:t>
            </a:r>
            <a:r>
              <a:rPr lang="en-US" sz="2800" dirty="0">
                <a:latin typeface="Cambria" panose="02040503050406030204" pitchFamily="18" charset="0"/>
                <a:ea typeface="Calibri" panose="020F0502020204030204" pitchFamily="34" charset="0"/>
                <a:cs typeface="Times New Roman" panose="02020603050405020304" pitchFamily="18" charset="0"/>
              </a:rPr>
              <a:t>- FTAN must set up a committee to plan actions for </a:t>
            </a:r>
            <a:r>
              <a:rPr lang="en-US" sz="2800" b="1" dirty="0">
                <a:latin typeface="Cambria" panose="02040503050406030204" pitchFamily="18" charset="0"/>
                <a:ea typeface="Calibri" panose="020F0502020204030204" pitchFamily="34" charset="0"/>
                <a:cs typeface="Times New Roman" panose="02020603050405020304" pitchFamily="18" charset="0"/>
              </a:rPr>
              <a:t>Engaging, Empowering </a:t>
            </a:r>
            <a:r>
              <a:rPr lang="en-US" sz="2800" dirty="0">
                <a:latin typeface="Cambria" panose="02040503050406030204" pitchFamily="18" charset="0"/>
                <a:ea typeface="Calibri" panose="020F0502020204030204" pitchFamily="34" charset="0"/>
                <a:cs typeface="Times New Roman" panose="02020603050405020304" pitchFamily="18" charset="0"/>
              </a:rPr>
              <a:t>and </a:t>
            </a:r>
            <a:r>
              <a:rPr lang="en-US" sz="2800" b="1" dirty="0">
                <a:latin typeface="Cambria" panose="02040503050406030204" pitchFamily="18" charset="0"/>
                <a:ea typeface="Calibri" panose="020F0502020204030204" pitchFamily="34" charset="0"/>
                <a:cs typeface="Times New Roman" panose="02020603050405020304" pitchFamily="18" charset="0"/>
              </a:rPr>
              <a:t>Enabling </a:t>
            </a:r>
            <a:r>
              <a:rPr lang="en-US" sz="2800" dirty="0">
                <a:latin typeface="Cambria" panose="02040503050406030204" pitchFamily="18" charset="0"/>
                <a:ea typeface="Calibri" panose="020F0502020204030204" pitchFamily="34" charset="0"/>
                <a:cs typeface="Times New Roman" panose="02020603050405020304" pitchFamily="18" charset="0"/>
              </a:rPr>
              <a:t>Tourism stakeholders in  Nigeria toward reinventing the wheels of Tourism development in </a:t>
            </a:r>
            <a:r>
              <a:rPr lang="en-US" sz="2800" dirty="0">
                <a:latin typeface="Cambria" panose="02040503050406030204" pitchFamily="18" charset="0"/>
                <a:cs typeface="Times New Roman" panose="02020603050405020304" pitchFamily="18" charset="0"/>
              </a:rPr>
              <a:t>Nigeria. The Committee will:</a:t>
            </a:r>
          </a:p>
          <a:p>
            <a:pPr marL="1657350" lvl="2" indent="-742950">
              <a:lnSpc>
                <a:spcPct val="115000"/>
              </a:lnSpc>
              <a:buFont typeface="+mj-lt"/>
              <a:buAutoNum type="alphaLcParenR"/>
            </a:pPr>
            <a:r>
              <a:rPr lang="en-US" sz="2800" dirty="0">
                <a:latin typeface="Cambria" panose="02040503050406030204" pitchFamily="18" charset="0"/>
                <a:ea typeface="Calibri" panose="020F0502020204030204" pitchFamily="34" charset="0"/>
                <a:cs typeface="Times New Roman" panose="02020603050405020304" pitchFamily="18" charset="0"/>
              </a:rPr>
              <a:t> </a:t>
            </a:r>
            <a:r>
              <a:rPr lang="en-US" sz="2600" dirty="0">
                <a:latin typeface="Cambria" panose="02040503050406030204" pitchFamily="18" charset="0"/>
                <a:ea typeface="Calibri" panose="020F0502020204030204" pitchFamily="34" charset="0"/>
                <a:cs typeface="Times New Roman" panose="02020603050405020304" pitchFamily="18" charset="0"/>
              </a:rPr>
              <a:t>Develop a framework for tourism development through effective budgeting and funding of tourism activities in Nigeria.</a:t>
            </a:r>
          </a:p>
          <a:p>
            <a:pPr marL="1657350" lvl="2" indent="-742950">
              <a:lnSpc>
                <a:spcPct val="115000"/>
              </a:lnSpc>
              <a:buFont typeface="+mj-lt"/>
              <a:buAutoNum type="alphaLcParenR"/>
            </a:pPr>
            <a:r>
              <a:rPr lang="en-US" sz="2600" dirty="0">
                <a:latin typeface="Cambria" panose="02040503050406030204" pitchFamily="18" charset="0"/>
                <a:ea typeface="Calibri" panose="020F0502020204030204" pitchFamily="34" charset="0"/>
                <a:cs typeface="Times New Roman" panose="02020603050405020304" pitchFamily="18" charset="0"/>
              </a:rPr>
              <a:t>Develop budgeting and funding templates for tourism stakeholders in Nigeria.</a:t>
            </a:r>
          </a:p>
          <a:p>
            <a:pPr marL="1657350" lvl="2" indent="-742950">
              <a:lnSpc>
                <a:spcPct val="115000"/>
              </a:lnSpc>
              <a:buFont typeface="+mj-lt"/>
              <a:buAutoNum type="alphaLcParenR"/>
            </a:pPr>
            <a:r>
              <a:rPr lang="en-US" sz="2600" dirty="0">
                <a:latin typeface="Cambria" panose="02040503050406030204" pitchFamily="18" charset="0"/>
                <a:ea typeface="Calibri" panose="020F0502020204030204" pitchFamily="34" charset="0"/>
                <a:cs typeface="Times New Roman" panose="02020603050405020304" pitchFamily="18" charset="0"/>
              </a:rPr>
              <a:t>Develop a capacity building template for tourism budgeting and funding. </a:t>
            </a:r>
          </a:p>
        </p:txBody>
      </p:sp>
      <p:sp>
        <p:nvSpPr>
          <p:cNvPr id="5" name="Rectangle 4"/>
          <p:cNvSpPr/>
          <p:nvPr/>
        </p:nvSpPr>
        <p:spPr>
          <a:xfrm>
            <a:off x="943946" y="-109497"/>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9506309" y="738953"/>
            <a:ext cx="2678871" cy="6119047"/>
          </a:xfrm>
          <a:prstGeom prst="rect">
            <a:avLst/>
          </a:prstGeom>
        </p:spPr>
      </p:pic>
    </p:spTree>
    <p:extLst>
      <p:ext uri="{BB962C8B-B14F-4D97-AF65-F5344CB8AC3E}">
        <p14:creationId xmlns:p14="http://schemas.microsoft.com/office/powerpoint/2010/main" val="2232715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873456" y="686554"/>
            <a:ext cx="8897383" cy="6392519"/>
          </a:xfrm>
          <a:prstGeom prst="rect">
            <a:avLst/>
          </a:prstGeom>
        </p:spPr>
        <p:txBody>
          <a:bodyPr wrap="square">
            <a:spAutoFit/>
          </a:bodyPr>
          <a:lstStyle/>
          <a:p>
            <a:pPr marL="742950" marR="0" lvl="0" indent="-742950">
              <a:lnSpc>
                <a:spcPct val="115000"/>
              </a:lnSpc>
              <a:spcBef>
                <a:spcPts val="0"/>
              </a:spcBef>
              <a:spcAft>
                <a:spcPts val="0"/>
              </a:spcAft>
              <a:buFont typeface="+mj-lt"/>
              <a:buAutoNum type="arabicParenR" startAt="7"/>
            </a:pPr>
            <a:r>
              <a:rPr lang="en-US" sz="3200" dirty="0">
                <a:latin typeface="Cambria" panose="02040503050406030204" pitchFamily="18" charset="0"/>
                <a:ea typeface="Calibri" panose="020F0502020204030204" pitchFamily="34" charset="0"/>
                <a:cs typeface="Times New Roman" panose="02020603050405020304" pitchFamily="18" charset="0"/>
              </a:rPr>
              <a:t>Culture and Tourism can contribute significantly to the economic development of Nigeria if government will can:</a:t>
            </a:r>
          </a:p>
          <a:p>
            <a:pPr marL="1657350" lvl="2" indent="-742950">
              <a:lnSpc>
                <a:spcPct val="115000"/>
              </a:lnSpc>
              <a:buFont typeface="+mj-lt"/>
              <a:buAutoNum type="alphaLcParenR"/>
            </a:pPr>
            <a:r>
              <a:rPr lang="en-US" sz="2600" dirty="0">
                <a:latin typeface="Cambria" panose="02040503050406030204" pitchFamily="18" charset="0"/>
                <a:ea typeface="Calibri" panose="020F0502020204030204" pitchFamily="34" charset="0"/>
                <a:cs typeface="Times New Roman" panose="02020603050405020304" pitchFamily="18" charset="0"/>
              </a:rPr>
              <a:t>provide platform and enabling environment for the promotion and development of culture and tourism in Nigeria;</a:t>
            </a:r>
          </a:p>
          <a:p>
            <a:pPr marL="1657350" lvl="2" indent="-742950">
              <a:lnSpc>
                <a:spcPct val="115000"/>
              </a:lnSpc>
              <a:buFont typeface="+mj-lt"/>
              <a:buAutoNum type="alphaLcParenR"/>
            </a:pPr>
            <a:r>
              <a:rPr lang="en-US" sz="2600" dirty="0">
                <a:latin typeface="Cambria" panose="02040503050406030204" pitchFamily="18" charset="0"/>
                <a:ea typeface="Calibri" panose="020F0502020204030204" pitchFamily="34" charset="0"/>
                <a:cs typeface="Times New Roman" panose="02020603050405020304" pitchFamily="18" charset="0"/>
              </a:rPr>
              <a:t>Collaborate with the private sector (PPP Arrangements) to promote culture and tourism in Nigeria.</a:t>
            </a:r>
          </a:p>
          <a:p>
            <a:pPr marL="1657350" lvl="2" indent="-742950">
              <a:lnSpc>
                <a:spcPct val="115000"/>
              </a:lnSpc>
              <a:buFont typeface="+mj-lt"/>
              <a:buAutoNum type="alphaLcParenR"/>
            </a:pPr>
            <a:r>
              <a:rPr lang="en-US" sz="2600" dirty="0">
                <a:solidFill>
                  <a:srgbClr val="202124"/>
                </a:solidFill>
                <a:latin typeface="arial" panose="020B0604020202020204" pitchFamily="34" charset="0"/>
              </a:rPr>
              <a:t>Government should therefore increasing funding to tourism agencies and rejig their operations, so as to increase their contributions to National development.</a:t>
            </a:r>
          </a:p>
        </p:txBody>
      </p:sp>
      <p:sp>
        <p:nvSpPr>
          <p:cNvPr id="5" name="Rectangle 4"/>
          <p:cNvSpPr/>
          <p:nvPr/>
        </p:nvSpPr>
        <p:spPr>
          <a:xfrm>
            <a:off x="900455" y="-114419"/>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9784783" y="686554"/>
            <a:ext cx="2407216" cy="6171446"/>
          </a:xfrm>
          <a:prstGeom prst="rect">
            <a:avLst/>
          </a:prstGeom>
        </p:spPr>
      </p:pic>
    </p:spTree>
    <p:extLst>
      <p:ext uri="{BB962C8B-B14F-4D97-AF65-F5344CB8AC3E}">
        <p14:creationId xmlns:p14="http://schemas.microsoft.com/office/powerpoint/2010/main" val="1464169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0" y="838934"/>
            <a:ext cx="9032580" cy="6321731"/>
          </a:xfrm>
          <a:prstGeom prst="rect">
            <a:avLst/>
          </a:prstGeom>
        </p:spPr>
        <p:txBody>
          <a:bodyPr wrap="square">
            <a:spAutoFit/>
          </a:bodyPr>
          <a:lstStyle/>
          <a:p>
            <a:pPr marL="1657350" lvl="2" indent="-742950">
              <a:lnSpc>
                <a:spcPct val="115000"/>
              </a:lnSpc>
              <a:buFont typeface="+mj-lt"/>
              <a:buAutoNum type="alphaLcParenR" startAt="4"/>
            </a:pPr>
            <a:r>
              <a:rPr lang="en-US" sz="3600" dirty="0">
                <a:latin typeface="Cambria" panose="02040503050406030204" pitchFamily="18" charset="0"/>
                <a:ea typeface="Calibri" panose="020F0502020204030204" pitchFamily="34" charset="0"/>
                <a:cs typeface="Times New Roman" panose="02020603050405020304" pitchFamily="18" charset="0"/>
              </a:rPr>
              <a:t>Improve tourism infrastructures such as Roads, Rail, Energy, Waterways  etc.</a:t>
            </a:r>
          </a:p>
          <a:p>
            <a:pPr marL="1657350" lvl="2" indent="-742950">
              <a:lnSpc>
                <a:spcPct val="115000"/>
              </a:lnSpc>
              <a:buFont typeface="+mj-lt"/>
              <a:buAutoNum type="alphaLcParenR" startAt="4"/>
            </a:pPr>
            <a:r>
              <a:rPr lang="en-US" sz="3600" dirty="0">
                <a:latin typeface="Cambria" panose="02040503050406030204" pitchFamily="18" charset="0"/>
                <a:ea typeface="Calibri" panose="020F0502020204030204" pitchFamily="34" charset="0"/>
                <a:cs typeface="Times New Roman" panose="02020603050405020304" pitchFamily="18" charset="0"/>
              </a:rPr>
              <a:t>Development and production of compendium of tourism sites and cultural festival calendars in Nigeria.</a:t>
            </a:r>
          </a:p>
          <a:p>
            <a:pPr marL="1657350" lvl="2" indent="-742950">
              <a:lnSpc>
                <a:spcPct val="115000"/>
              </a:lnSpc>
              <a:buFont typeface="+mj-lt"/>
              <a:buAutoNum type="alphaLcParenR" startAt="4"/>
            </a:pPr>
            <a:r>
              <a:rPr lang="en-US" sz="3600" dirty="0">
                <a:latin typeface="Cambria" panose="02040503050406030204" pitchFamily="18" charset="0"/>
                <a:ea typeface="Calibri" panose="020F0502020204030204" pitchFamily="34" charset="0"/>
                <a:cs typeface="Times New Roman" panose="02020603050405020304" pitchFamily="18" charset="0"/>
              </a:rPr>
              <a:t>Recognize  FTAN as a Central Agency for the promotion and development of tourism in Nigeria. </a:t>
            </a:r>
          </a:p>
          <a:p>
            <a:pPr marL="1657350" lvl="2" indent="-742950">
              <a:lnSpc>
                <a:spcPct val="115000"/>
              </a:lnSpc>
              <a:buFont typeface="+mj-lt"/>
              <a:buAutoNum type="alphaLcParenR" startAt="4"/>
            </a:pPr>
            <a:endParaRPr lang="en-US" sz="2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55344" y="-102855"/>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9027330" y="686554"/>
            <a:ext cx="3164669" cy="6171446"/>
          </a:xfrm>
          <a:prstGeom prst="rect">
            <a:avLst/>
          </a:prstGeom>
        </p:spPr>
      </p:pic>
    </p:spTree>
    <p:extLst>
      <p:ext uri="{BB962C8B-B14F-4D97-AF65-F5344CB8AC3E}">
        <p14:creationId xmlns:p14="http://schemas.microsoft.com/office/powerpoint/2010/main" val="2358615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3" name="Rectangle 2"/>
          <p:cNvSpPr/>
          <p:nvPr/>
        </p:nvSpPr>
        <p:spPr>
          <a:xfrm>
            <a:off x="0" y="838934"/>
            <a:ext cx="8876070" cy="6208687"/>
          </a:xfrm>
          <a:prstGeom prst="rect">
            <a:avLst/>
          </a:prstGeom>
        </p:spPr>
        <p:txBody>
          <a:bodyPr wrap="square">
            <a:spAutoFit/>
          </a:bodyPr>
          <a:lstStyle/>
          <a:p>
            <a:pPr marL="1657350" lvl="2" indent="-742950">
              <a:lnSpc>
                <a:spcPct val="115000"/>
              </a:lnSpc>
              <a:buFont typeface="Wingdings" panose="05000000000000000000" pitchFamily="2" charset="2"/>
              <a:buChar char="q"/>
            </a:pPr>
            <a:r>
              <a:rPr lang="en-US" sz="4000" dirty="0">
                <a:latin typeface="Cambria" panose="02040503050406030204" pitchFamily="18" charset="0"/>
                <a:ea typeface="Calibri" panose="020F0502020204030204" pitchFamily="34" charset="0"/>
                <a:cs typeface="Times New Roman" panose="02020603050405020304" pitchFamily="18" charset="0"/>
              </a:rPr>
              <a:t> All of the above can only be done if we good leaders in Government and in the various organizations operating within the Culture and Tourism sector of the Nigerian economy.</a:t>
            </a:r>
          </a:p>
          <a:p>
            <a:pPr marL="1657350" lvl="2" indent="-742950">
              <a:lnSpc>
                <a:spcPct val="115000"/>
              </a:lnSpc>
              <a:buFont typeface="Wingdings" panose="05000000000000000000" pitchFamily="2" charset="2"/>
              <a:buChar char="q"/>
            </a:pPr>
            <a:r>
              <a:rPr lang="en-US" sz="4000" dirty="0">
                <a:latin typeface="Cambria" panose="02040503050406030204" pitchFamily="18" charset="0"/>
                <a:ea typeface="Calibri" panose="020F0502020204030204" pitchFamily="34" charset="0"/>
                <a:cs typeface="Times New Roman" panose="02020603050405020304" pitchFamily="18" charset="0"/>
              </a:rPr>
              <a:t> </a:t>
            </a:r>
            <a:r>
              <a:rPr lang="en-US" sz="4000" b="1" i="1" dirty="0">
                <a:latin typeface="Cambria" panose="02040503050406030204" pitchFamily="18" charset="0"/>
                <a:ea typeface="Calibri" panose="020F0502020204030204" pitchFamily="34" charset="0"/>
                <a:cs typeface="Times New Roman" panose="02020603050405020304" pitchFamily="18" charset="0"/>
              </a:rPr>
              <a:t>What kind of leaders do we have in Nigeria?</a:t>
            </a:r>
          </a:p>
          <a:p>
            <a:pPr marL="1657350" lvl="2" indent="-742950">
              <a:lnSpc>
                <a:spcPct val="115000"/>
              </a:lnSpc>
              <a:buFont typeface="Wingdings" panose="05000000000000000000" pitchFamily="2" charset="2"/>
              <a:buChar char="q"/>
            </a:pPr>
            <a:endParaRPr lang="en-US" sz="2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51528" y="-149021"/>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68655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9027330" y="686554"/>
            <a:ext cx="3164669" cy="6171446"/>
          </a:xfrm>
          <a:prstGeom prst="rect">
            <a:avLst/>
          </a:prstGeom>
        </p:spPr>
      </p:pic>
    </p:spTree>
    <p:extLst>
      <p:ext uri="{BB962C8B-B14F-4D97-AF65-F5344CB8AC3E}">
        <p14:creationId xmlns:p14="http://schemas.microsoft.com/office/powerpoint/2010/main" val="1493398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cxnSp>
        <p:nvCxnSpPr>
          <p:cNvPr id="9" name="Straight Connector 8"/>
          <p:cNvCxnSpPr/>
          <p:nvPr/>
        </p:nvCxnSpPr>
        <p:spPr>
          <a:xfrm>
            <a:off x="825346"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3" name="Picture 2" descr="C:\Users\user\Pictures\iPod Photo Cache\Picture of bad Lea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535" y="713445"/>
            <a:ext cx="5603528" cy="60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906139" y="709684"/>
            <a:ext cx="5583878" cy="5914103"/>
          </a:xfrm>
          <a:prstGeom prst="rect">
            <a:avLst/>
          </a:prstGeom>
        </p:spPr>
      </p:pic>
      <p:sp>
        <p:nvSpPr>
          <p:cNvPr id="7" name="TextBox 6"/>
          <p:cNvSpPr txBox="1"/>
          <p:nvPr/>
        </p:nvSpPr>
        <p:spPr>
          <a:xfrm>
            <a:off x="2689940" y="2601932"/>
            <a:ext cx="2867864" cy="923330"/>
          </a:xfrm>
          <a:prstGeom prst="rect">
            <a:avLst/>
          </a:prstGeom>
          <a:noFill/>
        </p:spPr>
        <p:txBody>
          <a:bodyPr wrap="square" rtlCol="0">
            <a:spAutoFit/>
          </a:bodyPr>
          <a:lstStyle/>
          <a:p>
            <a:r>
              <a:rPr lang="en-US" sz="5400" b="1" dirty="0">
                <a:solidFill>
                  <a:srgbClr val="FF0000"/>
                </a:solidFill>
                <a:latin typeface="Copperplate Gothic Bold" panose="020E0705020206020404" pitchFamily="34" charset="0"/>
              </a:rPr>
              <a:t>AVOID</a:t>
            </a:r>
          </a:p>
        </p:txBody>
      </p:sp>
      <p:sp>
        <p:nvSpPr>
          <p:cNvPr id="6" name="TextBox 5"/>
          <p:cNvSpPr txBox="1"/>
          <p:nvPr/>
        </p:nvSpPr>
        <p:spPr>
          <a:xfrm>
            <a:off x="914399" y="5722374"/>
            <a:ext cx="5695335" cy="1077218"/>
          </a:xfrm>
          <a:prstGeom prst="rect">
            <a:avLst/>
          </a:prstGeom>
          <a:noFill/>
        </p:spPr>
        <p:txBody>
          <a:bodyPr wrap="square" rtlCol="0">
            <a:spAutoFit/>
          </a:bodyPr>
          <a:lstStyle/>
          <a:p>
            <a:pPr marL="285750" indent="-285750">
              <a:buFont typeface="Wingdings" panose="05000000000000000000" pitchFamily="2" charset="2"/>
              <a:buChar char="q"/>
            </a:pPr>
            <a:r>
              <a:rPr lang="en-US" sz="3200" b="1" dirty="0">
                <a:solidFill>
                  <a:srgbClr val="00B050"/>
                </a:solidFill>
              </a:rPr>
              <a:t>This is the main leadership problem in Nigeria today!</a:t>
            </a:r>
            <a:endParaRPr lang="en-US" dirty="0"/>
          </a:p>
        </p:txBody>
      </p:sp>
      <p:sp>
        <p:nvSpPr>
          <p:cNvPr id="8" name="Rectangle 7"/>
          <p:cNvSpPr/>
          <p:nvPr/>
        </p:nvSpPr>
        <p:spPr>
          <a:xfrm>
            <a:off x="914952" y="13648"/>
            <a:ext cx="11311715" cy="923330"/>
          </a:xfrm>
          <a:prstGeom prst="rect">
            <a:avLst/>
          </a:prstGeom>
          <a:solidFill>
            <a:srgbClr val="00B050"/>
          </a:solidFill>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Tree>
    <p:extLst>
      <p:ext uri="{BB962C8B-B14F-4D97-AF65-F5344CB8AC3E}">
        <p14:creationId xmlns:p14="http://schemas.microsoft.com/office/powerpoint/2010/main" val="1969423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14400" y="0"/>
            <a:ext cx="11277600" cy="626806"/>
          </a:xfrm>
          <a:solidFill>
            <a:srgbClr val="00B050"/>
          </a:solidFill>
        </p:spPr>
        <p:txBody>
          <a:bodyPr>
            <a:noAutofit/>
          </a:bodyPr>
          <a:lstStyle/>
          <a:p>
            <a:pPr algn="ctr"/>
            <a:r>
              <a:rPr lang="en-US" altLang="en-US" b="1" dirty="0">
                <a:solidFill>
                  <a:srgbClr val="FF0000"/>
                </a:solidFill>
                <a:latin typeface="Arial Black" panose="020B0A04020102020204" pitchFamily="34" charset="0"/>
              </a:rPr>
              <a:t>   </a:t>
            </a:r>
            <a:r>
              <a:rPr lang="en-US" altLang="en-US" sz="4800" b="1" u="sng" dirty="0">
                <a:solidFill>
                  <a:schemeClr val="bg1"/>
                </a:solidFill>
                <a:latin typeface="Arial Black" panose="020B0A04020102020204" pitchFamily="34" charset="0"/>
              </a:rPr>
              <a:t>What is the name of this tree?</a:t>
            </a:r>
            <a:endParaRPr lang="en-US" altLang="en-US" b="1" u="sng" dirty="0">
              <a:solidFill>
                <a:schemeClr val="bg1"/>
              </a:solidFill>
              <a:latin typeface="Arial Black" panose="020B0A04020102020204" pitchFamily="34" charset="0"/>
            </a:endParaRPr>
          </a:p>
        </p:txBody>
      </p:sp>
      <p:pic>
        <p:nvPicPr>
          <p:cNvPr id="22531" name="Picture 4" descr="C:\Documents and Settings\user\My Documents\My Pictures\MANGO.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626807"/>
            <a:ext cx="11277600" cy="6231198"/>
          </a:xfrm>
          <a:noFill/>
        </p:spPr>
      </p:pic>
      <p:sp>
        <p:nvSpPr>
          <p:cNvPr id="5" name="Rectangle 4"/>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5748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ppt_x"/>
                                          </p:val>
                                        </p:tav>
                                        <p:tav tm="100000">
                                          <p:val>
                                            <p:strVal val="#ppt_x"/>
                                          </p:val>
                                        </p:tav>
                                      </p:tavLst>
                                    </p:anim>
                                    <p:anim calcmode="lin" valueType="num">
                                      <p:cBhvr additive="base">
                                        <p:cTn id="8"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0"/>
                                        </p:tgtEl>
                                        <p:attrNameLst>
                                          <p:attrName>style.visibility</p:attrName>
                                        </p:attrNameLst>
                                      </p:cBhvr>
                                      <p:to>
                                        <p:strVal val="visible"/>
                                      </p:to>
                                    </p:set>
                                    <p:anim calcmode="lin" valueType="num">
                                      <p:cBhvr additive="base">
                                        <p:cTn id="13" dur="500" fill="hold"/>
                                        <p:tgtEl>
                                          <p:spTgt spid="22530"/>
                                        </p:tgtEl>
                                        <p:attrNameLst>
                                          <p:attrName>ppt_x</p:attrName>
                                        </p:attrNameLst>
                                      </p:cBhvr>
                                      <p:tavLst>
                                        <p:tav tm="0">
                                          <p:val>
                                            <p:strVal val="#ppt_x"/>
                                          </p:val>
                                        </p:tav>
                                        <p:tav tm="100000">
                                          <p:val>
                                            <p:strVal val="#ppt_x"/>
                                          </p:val>
                                        </p:tav>
                                      </p:tavLst>
                                    </p:anim>
                                    <p:anim calcmode="lin" valueType="num">
                                      <p:cBhvr additive="base">
                                        <p:cTn id="14"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3"/>
          <p:cNvSpPr>
            <a:spLocks noGrp="1" noChangeArrowheads="1"/>
          </p:cNvSpPr>
          <p:nvPr>
            <p:ph idx="4294967295"/>
          </p:nvPr>
        </p:nvSpPr>
        <p:spPr>
          <a:xfrm>
            <a:off x="873457" y="598554"/>
            <a:ext cx="7901833" cy="6259446"/>
          </a:xfrm>
        </p:spPr>
        <p:txBody>
          <a:bodyPr>
            <a:noAutofit/>
          </a:bodyPr>
          <a:lstStyle/>
          <a:p>
            <a:pPr>
              <a:buFont typeface="Wingdings" panose="05000000000000000000" pitchFamily="2" charset="2"/>
              <a:buChar char="q"/>
            </a:pPr>
            <a:r>
              <a:rPr lang="en-US" altLang="en-US" sz="4000" dirty="0">
                <a:latin typeface="Agency FB" pitchFamily="34" charset="0"/>
              </a:rPr>
              <a:t> 	What is the valued of a tree without the 	fruits? </a:t>
            </a:r>
          </a:p>
          <a:p>
            <a:pPr>
              <a:buFont typeface="Wingdings" panose="05000000000000000000" pitchFamily="2" charset="2"/>
              <a:buChar char="q"/>
            </a:pPr>
            <a:r>
              <a:rPr lang="en-US" altLang="en-US" sz="4000" dirty="0">
                <a:latin typeface="Agency FB" pitchFamily="34" charset="0"/>
              </a:rPr>
              <a:t> 	</a:t>
            </a:r>
            <a:r>
              <a:rPr lang="en-US" altLang="en-US" sz="4000" b="1" dirty="0">
                <a:latin typeface="Agency FB" pitchFamily="34" charset="0"/>
              </a:rPr>
              <a:t>A Tree: </a:t>
            </a:r>
          </a:p>
          <a:p>
            <a:pPr marL="1437894" lvl="3" indent="-514350">
              <a:buFont typeface="+mj-lt"/>
              <a:buAutoNum type="alphaLcParenR"/>
            </a:pPr>
            <a:r>
              <a:rPr lang="en-US" altLang="en-US" sz="4000" b="1" dirty="0">
                <a:latin typeface="Agency FB" pitchFamily="34" charset="0"/>
              </a:rPr>
              <a:t> Provides</a:t>
            </a:r>
            <a:r>
              <a:rPr lang="en-US" altLang="en-US" sz="4000" dirty="0">
                <a:latin typeface="Agency FB" pitchFamily="34" charset="0"/>
              </a:rPr>
              <a:t> – Fruits for others;</a:t>
            </a:r>
          </a:p>
          <a:p>
            <a:pPr marL="1437894" lvl="3" indent="-514350">
              <a:buFont typeface="+mj-lt"/>
              <a:buAutoNum type="alphaLcParenR"/>
            </a:pPr>
            <a:r>
              <a:rPr lang="en-US" altLang="en-US" sz="4000" b="1" dirty="0">
                <a:latin typeface="Agency FB" pitchFamily="34" charset="0"/>
              </a:rPr>
              <a:t>Protects – </a:t>
            </a:r>
            <a:r>
              <a:rPr lang="en-US" altLang="en-US" sz="4000" dirty="0">
                <a:latin typeface="Agency FB" pitchFamily="34" charset="0"/>
              </a:rPr>
              <a:t>Others and the environment; and 	</a:t>
            </a:r>
          </a:p>
          <a:p>
            <a:pPr marL="1437894" lvl="3" indent="-514350">
              <a:buFont typeface="+mj-lt"/>
              <a:buAutoNum type="alphaLcParenR"/>
            </a:pPr>
            <a:r>
              <a:rPr lang="en-US" altLang="en-US" sz="4000" b="1" dirty="0">
                <a:latin typeface="Agency FB" pitchFamily="34" charset="0"/>
              </a:rPr>
              <a:t>Promotes (Attracts) – </a:t>
            </a:r>
            <a:r>
              <a:rPr lang="en-US" altLang="en-US" sz="4000" dirty="0">
                <a:latin typeface="Agency FB" pitchFamily="34" charset="0"/>
              </a:rPr>
              <a:t>Others to self. </a:t>
            </a:r>
          </a:p>
          <a:p>
            <a:pPr marL="571500" lvl="3" indent="-571500">
              <a:buFont typeface="Wingdings" panose="05000000000000000000" pitchFamily="2" charset="2"/>
              <a:buChar char="q"/>
            </a:pPr>
            <a:r>
              <a:rPr lang="en-US" altLang="en-US" sz="4000" b="1" i="1" dirty="0">
                <a:latin typeface="Agency FB" pitchFamily="34" charset="0"/>
              </a:rPr>
              <a:t>These are the 3Ps of Leadership responsibilities in the Tourism sector in Nigeria</a:t>
            </a:r>
          </a:p>
          <a:p>
            <a:pPr>
              <a:buFont typeface="Wingdings" panose="05000000000000000000" pitchFamily="2" charset="2"/>
              <a:buChar char="q"/>
            </a:pPr>
            <a:endParaRPr lang="en-US" sz="2400" i="1" dirty="0">
              <a:latin typeface="Agency FB" pitchFamily="34" charset="0"/>
            </a:endParaRPr>
          </a:p>
        </p:txBody>
      </p:sp>
      <p:sp>
        <p:nvSpPr>
          <p:cNvPr id="51203" name="WordArt 3"/>
          <p:cNvSpPr>
            <a:spLocks noChangeArrowheads="1" noChangeShapeType="1" noTextEdit="1"/>
          </p:cNvSpPr>
          <p:nvPr/>
        </p:nvSpPr>
        <p:spPr bwMode="auto">
          <a:xfrm>
            <a:off x="2514600" y="762000"/>
            <a:ext cx="4076700" cy="457200"/>
          </a:xfrm>
          <a:prstGeom prst="rect">
            <a:avLst/>
          </a:prstGeom>
        </p:spPr>
        <p:txBody>
          <a:bodyPr wrap="none" fromWordArt="1">
            <a:prstTxWarp prst="textPlain">
              <a:avLst>
                <a:gd name="adj" fmla="val 50000"/>
              </a:avLst>
            </a:prstTxWarp>
          </a:bodyPr>
          <a:lstStyle/>
          <a:p>
            <a:endParaRPr lang="en-US" sz="2400" b="1" u="sng" kern="10" dirty="0">
              <a:ln w="19050">
                <a:solidFill>
                  <a:srgbClr val="99CCFF"/>
                </a:solidFill>
                <a:round/>
                <a:headEnd/>
                <a:tailEnd/>
              </a:ln>
              <a:solidFill>
                <a:srgbClr val="0066CC"/>
              </a:solidFill>
              <a:latin typeface="Impact"/>
            </a:endParaRPr>
          </a:p>
        </p:txBody>
      </p:sp>
      <p:sp>
        <p:nvSpPr>
          <p:cNvPr id="4" name="Rectangle 3">
            <a:extLst>
              <a:ext uri="{FF2B5EF4-FFF2-40B4-BE49-F238E27FC236}">
                <a16:creationId xmlns:a16="http://schemas.microsoft.com/office/drawing/2014/main" id="{A7C0FE40-716A-4566-87B1-376C3F41EA4E}"/>
              </a:ext>
            </a:extLst>
          </p:cNvPr>
          <p:cNvSpPr/>
          <p:nvPr/>
        </p:nvSpPr>
        <p:spPr>
          <a:xfrm>
            <a:off x="873456" y="-36871"/>
            <a:ext cx="11328376" cy="6354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5" name="Rectangle 4"/>
          <p:cNvSpPr/>
          <p:nvPr/>
        </p:nvSpPr>
        <p:spPr>
          <a:xfrm>
            <a:off x="0"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8775290" y="598554"/>
            <a:ext cx="3416710" cy="6259446"/>
          </a:xfrm>
          <a:prstGeom prst="rect">
            <a:avLst/>
          </a:prstGeom>
        </p:spPr>
      </p:pic>
    </p:spTree>
    <p:extLst>
      <p:ext uri="{BB962C8B-B14F-4D97-AF65-F5344CB8AC3E}">
        <p14:creationId xmlns:p14="http://schemas.microsoft.com/office/powerpoint/2010/main" val="21035744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3234">
                                            <p:txEl>
                                              <p:pRg st="0" end="0"/>
                                            </p:txEl>
                                          </p:spTgt>
                                        </p:tgtEl>
                                        <p:attrNameLst>
                                          <p:attrName>style.visibility</p:attrName>
                                        </p:attrNameLst>
                                      </p:cBhvr>
                                      <p:to>
                                        <p:strVal val="visible"/>
                                      </p:to>
                                    </p:set>
                                    <p:animEffect transition="in" filter="fade">
                                      <p:cBhvr>
                                        <p:cTn id="7" dur="1000"/>
                                        <p:tgtEl>
                                          <p:spTgt spid="223234">
                                            <p:txEl>
                                              <p:pRg st="0" end="0"/>
                                            </p:txEl>
                                          </p:spTgt>
                                        </p:tgtEl>
                                      </p:cBhvr>
                                    </p:animEffect>
                                    <p:anim calcmode="lin" valueType="num">
                                      <p:cBhvr>
                                        <p:cTn id="8" dur="1000" fill="hold"/>
                                        <p:tgtEl>
                                          <p:spTgt spid="223234">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22323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2323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23234">
                                            <p:txEl>
                                              <p:pRg st="1" end="1"/>
                                            </p:txEl>
                                          </p:spTgt>
                                        </p:tgtEl>
                                        <p:attrNameLst>
                                          <p:attrName>style.visibility</p:attrName>
                                        </p:attrNameLst>
                                      </p:cBhvr>
                                      <p:to>
                                        <p:strVal val="visible"/>
                                      </p:to>
                                    </p:set>
                                    <p:animEffect transition="in" filter="fade">
                                      <p:cBhvr>
                                        <p:cTn id="15" dur="1000"/>
                                        <p:tgtEl>
                                          <p:spTgt spid="223234">
                                            <p:txEl>
                                              <p:pRg st="1" end="1"/>
                                            </p:txEl>
                                          </p:spTgt>
                                        </p:tgtEl>
                                      </p:cBhvr>
                                    </p:animEffect>
                                    <p:anim calcmode="lin" valueType="num">
                                      <p:cBhvr>
                                        <p:cTn id="16" dur="1000" fill="hold"/>
                                        <p:tgtEl>
                                          <p:spTgt spid="223234">
                                            <p:txEl>
                                              <p:pRg st="1" end="1"/>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2323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23234">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223234">
                                            <p:txEl>
                                              <p:pRg st="2" end="2"/>
                                            </p:txEl>
                                          </p:spTgt>
                                        </p:tgtEl>
                                        <p:attrNameLst>
                                          <p:attrName>style.visibility</p:attrName>
                                        </p:attrNameLst>
                                      </p:cBhvr>
                                      <p:to>
                                        <p:strVal val="visible"/>
                                      </p:to>
                                    </p:set>
                                    <p:animEffect transition="in" filter="fade">
                                      <p:cBhvr>
                                        <p:cTn id="21" dur="1000"/>
                                        <p:tgtEl>
                                          <p:spTgt spid="223234">
                                            <p:txEl>
                                              <p:pRg st="2" end="2"/>
                                            </p:txEl>
                                          </p:spTgt>
                                        </p:tgtEl>
                                      </p:cBhvr>
                                    </p:animEffect>
                                    <p:anim calcmode="lin" valueType="num">
                                      <p:cBhvr>
                                        <p:cTn id="22" dur="1000" fill="hold"/>
                                        <p:tgtEl>
                                          <p:spTgt spid="223234">
                                            <p:txEl>
                                              <p:pRg st="2" end="2"/>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223234">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223234">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23234">
                                            <p:txEl>
                                              <p:pRg st="3" end="3"/>
                                            </p:txEl>
                                          </p:spTgt>
                                        </p:tgtEl>
                                        <p:attrNameLst>
                                          <p:attrName>style.visibility</p:attrName>
                                        </p:attrNameLst>
                                      </p:cBhvr>
                                      <p:to>
                                        <p:strVal val="visible"/>
                                      </p:to>
                                    </p:set>
                                    <p:animEffect transition="in" filter="fade">
                                      <p:cBhvr>
                                        <p:cTn id="27" dur="1000"/>
                                        <p:tgtEl>
                                          <p:spTgt spid="223234">
                                            <p:txEl>
                                              <p:pRg st="3" end="3"/>
                                            </p:txEl>
                                          </p:spTgt>
                                        </p:tgtEl>
                                      </p:cBhvr>
                                    </p:animEffect>
                                    <p:anim calcmode="lin" valueType="num">
                                      <p:cBhvr>
                                        <p:cTn id="28" dur="1000" fill="hold"/>
                                        <p:tgtEl>
                                          <p:spTgt spid="223234">
                                            <p:txEl>
                                              <p:pRg st="3" end="3"/>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223234">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223234">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223234">
                                            <p:txEl>
                                              <p:pRg st="4" end="4"/>
                                            </p:txEl>
                                          </p:spTgt>
                                        </p:tgtEl>
                                        <p:attrNameLst>
                                          <p:attrName>style.visibility</p:attrName>
                                        </p:attrNameLst>
                                      </p:cBhvr>
                                      <p:to>
                                        <p:strVal val="visible"/>
                                      </p:to>
                                    </p:set>
                                    <p:animEffect transition="in" filter="fade">
                                      <p:cBhvr>
                                        <p:cTn id="33" dur="1000"/>
                                        <p:tgtEl>
                                          <p:spTgt spid="223234">
                                            <p:txEl>
                                              <p:pRg st="4" end="4"/>
                                            </p:txEl>
                                          </p:spTgt>
                                        </p:tgtEl>
                                      </p:cBhvr>
                                    </p:animEffect>
                                    <p:anim calcmode="lin" valueType="num">
                                      <p:cBhvr>
                                        <p:cTn id="34" dur="1000" fill="hold"/>
                                        <p:tgtEl>
                                          <p:spTgt spid="223234">
                                            <p:txEl>
                                              <p:pRg st="4" end="4"/>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223234">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223234">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223234">
                                            <p:txEl>
                                              <p:pRg st="5" end="5"/>
                                            </p:txEl>
                                          </p:spTgt>
                                        </p:tgtEl>
                                        <p:attrNameLst>
                                          <p:attrName>style.visibility</p:attrName>
                                        </p:attrNameLst>
                                      </p:cBhvr>
                                      <p:to>
                                        <p:strVal val="visible"/>
                                      </p:to>
                                    </p:set>
                                    <p:animEffect transition="in" filter="fade">
                                      <p:cBhvr>
                                        <p:cTn id="39" dur="1000"/>
                                        <p:tgtEl>
                                          <p:spTgt spid="223234">
                                            <p:txEl>
                                              <p:pRg st="5" end="5"/>
                                            </p:txEl>
                                          </p:spTgt>
                                        </p:tgtEl>
                                      </p:cBhvr>
                                    </p:animEffect>
                                    <p:anim calcmode="lin" valueType="num">
                                      <p:cBhvr>
                                        <p:cTn id="40" dur="1000" fill="hold"/>
                                        <p:tgtEl>
                                          <p:spTgt spid="223234">
                                            <p:txEl>
                                              <p:pRg st="5" end="5"/>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223234">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223234">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3" name="Rectangle 2"/>
          <p:cNvSpPr/>
          <p:nvPr/>
        </p:nvSpPr>
        <p:spPr>
          <a:xfrm>
            <a:off x="881666" y="-121313"/>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sp>
        <p:nvSpPr>
          <p:cNvPr id="8" name="Rectangle 7"/>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52572" y="931267"/>
            <a:ext cx="8587319" cy="6450035"/>
          </a:xfrm>
          <a:prstGeom prst="rect">
            <a:avLst/>
          </a:prstGeom>
        </p:spPr>
        <p:txBody>
          <a:bodyPr wrap="square">
            <a:spAutoFit/>
          </a:bodyPr>
          <a:lstStyle/>
          <a:p>
            <a:pPr marL="457200" indent="-457200">
              <a:lnSpc>
                <a:spcPct val="115000"/>
              </a:lnSpc>
              <a:spcAft>
                <a:spcPts val="1000"/>
              </a:spcAft>
              <a:buFont typeface="Wingdings" panose="05000000000000000000" pitchFamily="2" charset="2"/>
              <a:buChar char="q"/>
            </a:pPr>
            <a:r>
              <a:rPr lang="en-US" sz="4000" dirty="0">
                <a:latin typeface="Cambria" panose="02040503050406030204" pitchFamily="18" charset="0"/>
                <a:ea typeface="Calibri" panose="020F0502020204030204" pitchFamily="34" charset="0"/>
                <a:cs typeface="Times New Roman" panose="02020603050405020304" pitchFamily="18" charset="0"/>
              </a:rPr>
              <a:t>This type of nomadic lifestyle could not be termed tourism in any modern sense of the world. Tourism presupposes a process of travel away from some form of home and  a return to the home – until society were based around a ‘home’ tourism could not be said to exist.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Wingdings" panose="05000000000000000000" pitchFamily="2" charset="2"/>
              <a:buChar char="q"/>
            </a:pP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539891" y="706151"/>
            <a:ext cx="2648004" cy="6033861"/>
          </a:xfrm>
          <a:prstGeom prst="rect">
            <a:avLst/>
          </a:prstGeom>
        </p:spPr>
      </p:pic>
    </p:spTree>
    <p:extLst>
      <p:ext uri="{BB962C8B-B14F-4D97-AF65-F5344CB8AC3E}">
        <p14:creationId xmlns:p14="http://schemas.microsoft.com/office/powerpoint/2010/main" val="3188903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3" name="WordArt 3"/>
          <p:cNvSpPr>
            <a:spLocks noChangeArrowheads="1" noChangeShapeType="1" noTextEdit="1"/>
          </p:cNvSpPr>
          <p:nvPr/>
        </p:nvSpPr>
        <p:spPr bwMode="auto">
          <a:xfrm>
            <a:off x="2514600" y="762000"/>
            <a:ext cx="4076700" cy="457200"/>
          </a:xfrm>
          <a:prstGeom prst="rect">
            <a:avLst/>
          </a:prstGeom>
        </p:spPr>
        <p:txBody>
          <a:bodyPr wrap="none" fromWordArt="1">
            <a:prstTxWarp prst="textPlain">
              <a:avLst>
                <a:gd name="adj" fmla="val 50000"/>
              </a:avLst>
            </a:prstTxWarp>
          </a:bodyPr>
          <a:lstStyle/>
          <a:p>
            <a:endParaRPr lang="en-US" sz="2400" b="1" u="sng" kern="10" dirty="0">
              <a:ln w="19050">
                <a:solidFill>
                  <a:srgbClr val="99CCFF"/>
                </a:solidFill>
                <a:round/>
                <a:headEnd/>
                <a:tailEnd/>
              </a:ln>
              <a:solidFill>
                <a:srgbClr val="0066CC"/>
              </a:solidFill>
              <a:latin typeface="Impact"/>
            </a:endParaRPr>
          </a:p>
        </p:txBody>
      </p:sp>
      <p:sp>
        <p:nvSpPr>
          <p:cNvPr id="4" name="Rectangle 3">
            <a:extLst>
              <a:ext uri="{FF2B5EF4-FFF2-40B4-BE49-F238E27FC236}">
                <a16:creationId xmlns:a16="http://schemas.microsoft.com/office/drawing/2014/main" id="{A7C0FE40-716A-4566-87B1-376C3F41EA4E}"/>
              </a:ext>
            </a:extLst>
          </p:cNvPr>
          <p:cNvSpPr/>
          <p:nvPr/>
        </p:nvSpPr>
        <p:spPr>
          <a:xfrm>
            <a:off x="914400" y="1"/>
            <a:ext cx="11277600" cy="6354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914401" y="4191001"/>
            <a:ext cx="5530644" cy="219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170" y="635426"/>
            <a:ext cx="5483327" cy="575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1" y="625594"/>
            <a:ext cx="5530644" cy="356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914400" y="1027697"/>
            <a:ext cx="5530645" cy="461665"/>
          </a:xfrm>
          <a:prstGeom prst="rect">
            <a:avLst/>
          </a:prstGeom>
          <a:noFill/>
        </p:spPr>
        <p:txBody>
          <a:bodyPr wrap="square" rtlCol="0">
            <a:spAutoFit/>
          </a:bodyPr>
          <a:lstStyle/>
          <a:p>
            <a:pPr algn="ctr"/>
            <a:r>
              <a:rPr lang="en-US" sz="2400" dirty="0">
                <a:solidFill>
                  <a:schemeClr val="bg1"/>
                </a:solidFill>
                <a:latin typeface="Wide Latin" panose="020A0A07050505020404" pitchFamily="18" charset="0"/>
              </a:rPr>
              <a:t>SWEET FRUITS</a:t>
            </a:r>
          </a:p>
        </p:txBody>
      </p:sp>
      <p:sp>
        <p:nvSpPr>
          <p:cNvPr id="3" name="Rectangle 2"/>
          <p:cNvSpPr/>
          <p:nvPr/>
        </p:nvSpPr>
        <p:spPr>
          <a:xfrm>
            <a:off x="6774169" y="1040018"/>
            <a:ext cx="5410200" cy="461665"/>
          </a:xfrm>
          <a:prstGeom prst="rect">
            <a:avLst/>
          </a:prstGeom>
        </p:spPr>
        <p:txBody>
          <a:bodyPr wrap="square">
            <a:spAutoFit/>
          </a:bodyPr>
          <a:lstStyle/>
          <a:p>
            <a:pPr algn="ctr"/>
            <a:r>
              <a:rPr lang="en-US" sz="2400" dirty="0">
                <a:solidFill>
                  <a:schemeClr val="bg1"/>
                </a:solidFill>
                <a:latin typeface="Wide Latin" panose="020A0A07050505020404" pitchFamily="18" charset="0"/>
              </a:rPr>
              <a:t>BITTER FRUITS</a:t>
            </a:r>
          </a:p>
        </p:txBody>
      </p:sp>
      <p:sp>
        <p:nvSpPr>
          <p:cNvPr id="5" name="TextBox 4"/>
          <p:cNvSpPr txBox="1"/>
          <p:nvPr/>
        </p:nvSpPr>
        <p:spPr>
          <a:xfrm>
            <a:off x="914400" y="6336512"/>
            <a:ext cx="11269968"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Agency FB" panose="020B0503020202020204" pitchFamily="34" charset="0"/>
              </a:rPr>
              <a:t>WHICH OF THESE TREES WILL RECEIVE THE HIGHEST NUMBER OF STONES?</a:t>
            </a:r>
          </a:p>
        </p:txBody>
      </p:sp>
    </p:spTree>
    <p:extLst>
      <p:ext uri="{BB962C8B-B14F-4D97-AF65-F5344CB8AC3E}">
        <p14:creationId xmlns:p14="http://schemas.microsoft.com/office/powerpoint/2010/main" val="3071423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5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p:nvSpPr>
        <p:spPr>
          <a:xfrm>
            <a:off x="862580" y="3060565"/>
            <a:ext cx="11320866" cy="886403"/>
          </a:xfrm>
          <a:prstGeom prst="rect">
            <a:avLst/>
          </a:prstGeom>
          <a:solidFill>
            <a:srgbClr val="00206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chemeClr val="bg1"/>
                </a:solidFill>
                <a:latin typeface="Century Gothic" panose="020B0502020202020204" pitchFamily="34" charset="0"/>
              </a:rPr>
              <a:t>CONCLUSION</a:t>
            </a:r>
          </a:p>
        </p:txBody>
      </p:sp>
      <p:sp>
        <p:nvSpPr>
          <p:cNvPr id="13" name="Title 1"/>
          <p:cNvSpPr txBox="1">
            <a:spLocks/>
          </p:cNvSpPr>
          <p:nvPr/>
        </p:nvSpPr>
        <p:spPr>
          <a:xfrm>
            <a:off x="723332" y="2849945"/>
            <a:ext cx="11460114" cy="987814"/>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2296"/>
            <a:endParaRPr lang="en-US" sz="3200" dirty="0">
              <a:solidFill>
                <a:schemeClr val="bg1"/>
              </a:solidFill>
              <a:effectLst>
                <a:outerShdw blurRad="38100" dist="38100" dir="2700000" algn="tl">
                  <a:srgbClr val="000000">
                    <a:alpha val="43137"/>
                  </a:srgbClr>
                </a:outerShdw>
              </a:effectLst>
              <a:latin typeface="Century Gothic" pitchFamily="34" charset="0"/>
              <a:cs typeface="Calibri" pitchFamily="34" charset="0"/>
            </a:endParaRPr>
          </a:p>
        </p:txBody>
      </p:sp>
      <p:sp>
        <p:nvSpPr>
          <p:cNvPr id="14" name="Oval 13"/>
          <p:cNvSpPr/>
          <p:nvPr/>
        </p:nvSpPr>
        <p:spPr>
          <a:xfrm>
            <a:off x="70172" y="3197961"/>
            <a:ext cx="559559" cy="7274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5" y="3236205"/>
            <a:ext cx="558076" cy="650920"/>
          </a:xfrm>
          <a:prstGeom prst="rect">
            <a:avLst/>
          </a:prstGeom>
          <a:noFill/>
          <a:ln>
            <a:noFill/>
          </a:ln>
        </p:spPr>
      </p:pic>
      <p:sp>
        <p:nvSpPr>
          <p:cNvPr id="6" name="TextBox 5"/>
          <p:cNvSpPr txBox="1"/>
          <p:nvPr/>
        </p:nvSpPr>
        <p:spPr>
          <a:xfrm>
            <a:off x="862580" y="7937"/>
            <a:ext cx="11315772" cy="923330"/>
          </a:xfrm>
          <a:prstGeom prst="rect">
            <a:avLst/>
          </a:prstGeom>
          <a:solidFill>
            <a:srgbClr val="00B050"/>
          </a:solidFill>
        </p:spPr>
        <p:txBody>
          <a:bodyPr wrap="square" rtlCol="0">
            <a:spAutoFit/>
          </a:bodyPr>
          <a:lstStyle/>
          <a:p>
            <a:pPr lvl="0" algn="ctr"/>
            <a:r>
              <a:rPr lang="en-US" sz="5400" b="1">
                <a:solidFill>
                  <a:prstClr val="white"/>
                </a:solidFill>
                <a:effectLst>
                  <a:outerShdw blurRad="38100" dist="38100" dir="2700000" algn="tl">
                    <a:srgbClr val="000000">
                      <a:alpha val="43137"/>
                    </a:srgbClr>
                  </a:outerShdw>
                </a:effectLst>
                <a:latin typeface="Agency FB" pitchFamily="34" charset="0"/>
              </a:rPr>
              <a:t>BUDGETING AND FUNDING TOURISM IN NIGERIA</a:t>
            </a:r>
            <a:endParaRPr lang="en-US" sz="5400" b="1" dirty="0">
              <a:solidFill>
                <a:prstClr val="white"/>
              </a:solidFill>
              <a:effectLst>
                <a:outerShdw blurRad="38100" dist="38100" dir="2700000" algn="tl">
                  <a:srgbClr val="000000">
                    <a:alpha val="43137"/>
                  </a:srgbClr>
                </a:outerShdw>
              </a:effectLst>
              <a:latin typeface="Agency FB" pitchFamily="34" charset="0"/>
            </a:endParaRPr>
          </a:p>
        </p:txBody>
      </p:sp>
    </p:spTree>
    <p:extLst>
      <p:ext uri="{BB962C8B-B14F-4D97-AF65-F5344CB8AC3E}">
        <p14:creationId xmlns:p14="http://schemas.microsoft.com/office/powerpoint/2010/main" val="1666544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5" name="Rectangle 4"/>
          <p:cNvSpPr/>
          <p:nvPr/>
        </p:nvSpPr>
        <p:spPr>
          <a:xfrm>
            <a:off x="881666" y="-152844"/>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32105" y="609704"/>
            <a:ext cx="8479824" cy="6496715"/>
          </a:xfrm>
          <a:prstGeom prst="rect">
            <a:avLst/>
          </a:prstGeom>
        </p:spPr>
        <p:txBody>
          <a:bodyPr wrap="square">
            <a:spAutoFit/>
          </a:bodyPr>
          <a:lstStyle/>
          <a:p>
            <a:pPr marL="571500" indent="-571500">
              <a:lnSpc>
                <a:spcPct val="115000"/>
              </a:lnSpc>
              <a:buFont typeface="Wingdings" panose="05000000000000000000" pitchFamily="2" charset="2"/>
              <a:buChar char="q"/>
            </a:pPr>
            <a:r>
              <a:rPr lang="en-US" sz="4000" dirty="0">
                <a:ea typeface="Calibri" panose="020F0502020204030204" pitchFamily="34" charset="0"/>
                <a:cs typeface="Times New Roman" panose="02020603050405020304" pitchFamily="18" charset="0"/>
              </a:rPr>
              <a:t> </a:t>
            </a:r>
            <a:r>
              <a:rPr lang="en-US" sz="3600" dirty="0">
                <a:ea typeface="Calibri" panose="020F0502020204030204" pitchFamily="34" charset="0"/>
                <a:cs typeface="Times New Roman" panose="02020603050405020304" pitchFamily="18" charset="0"/>
              </a:rPr>
              <a:t>Therefore, budgeting and funding is one of the most important financial habits the industry can adopt, to improve it currently dismay performance.</a:t>
            </a:r>
          </a:p>
          <a:p>
            <a:pPr marL="571500" indent="-571500">
              <a:lnSpc>
                <a:spcPct val="115000"/>
              </a:lnSpc>
              <a:buFont typeface="Wingdings" panose="05000000000000000000" pitchFamily="2" charset="2"/>
              <a:buChar char="q"/>
            </a:pPr>
            <a:r>
              <a:rPr lang="en-US" sz="3600" dirty="0">
                <a:ea typeface="Calibri" panose="020F0502020204030204" pitchFamily="34" charset="0"/>
                <a:cs typeface="Times New Roman" panose="02020603050405020304" pitchFamily="18" charset="0"/>
              </a:rPr>
              <a:t>Between helping the industry achieve their financial goals, keeping the industry from getting financially overwhelmed, and even helping them avoid or get out of debt, there are so many reasons to live one budget.</a:t>
            </a:r>
          </a:p>
        </p:txBody>
      </p:sp>
      <p:pic>
        <p:nvPicPr>
          <p:cNvPr id="6" name="Picture 5"/>
          <p:cNvPicPr>
            <a:picLocks noChangeAspect="1"/>
          </p:cNvPicPr>
          <p:nvPr/>
        </p:nvPicPr>
        <p:blipFill>
          <a:blip r:embed="rId4"/>
          <a:stretch>
            <a:fillRect/>
          </a:stretch>
        </p:blipFill>
        <p:spPr>
          <a:xfrm>
            <a:off x="9335729" y="709684"/>
            <a:ext cx="2842623" cy="6148316"/>
          </a:xfrm>
          <a:prstGeom prst="rect">
            <a:avLst/>
          </a:prstGeom>
        </p:spPr>
      </p:pic>
    </p:spTree>
    <p:extLst>
      <p:ext uri="{BB962C8B-B14F-4D97-AF65-F5344CB8AC3E}">
        <p14:creationId xmlns:p14="http://schemas.microsoft.com/office/powerpoint/2010/main" val="1131829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30,000+ Water Falling Pictures | Download Free Images o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4645" y="929070"/>
            <a:ext cx="1474685" cy="1882648"/>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p:cNvSpPr txBox="1">
            <a:spLocks/>
          </p:cNvSpPr>
          <p:nvPr/>
        </p:nvSpPr>
        <p:spPr>
          <a:xfrm>
            <a:off x="0" y="-1974"/>
            <a:ext cx="12192000" cy="931043"/>
          </a:xfrm>
          <a:prstGeom prst="rect">
            <a:avLst/>
          </a:prstGeom>
          <a:solidFill>
            <a:srgbClr val="00B050"/>
          </a:solidFill>
          <a:ln>
            <a:noFill/>
          </a:ln>
          <a:effectLst>
            <a:outerShdw blurRad="279400" dist="165100" dir="5400000" sx="102000" sy="102000" algn="t" rotWithShape="0">
              <a:prstClr val="black">
                <a:alpha val="40000"/>
              </a:prstClr>
            </a:outerShdw>
            <a:reflection stA="45000" endPos="5000" dist="50800" dir="5400000" sy="-100000" algn="bl" rotWithShape="0"/>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spcBef>
                <a:spcPts val="0"/>
              </a:spcBef>
            </a:pPr>
            <a:r>
              <a:rPr lang="en-US" sz="5400" b="1" dirty="0">
                <a:solidFill>
                  <a:prstClr val="white"/>
                </a:solidFill>
                <a:effectLst>
                  <a:outerShdw blurRad="38100" dist="38100" dir="2700000" algn="tl">
                    <a:srgbClr val="000000">
                      <a:alpha val="43137"/>
                    </a:srgbClr>
                  </a:outerShdw>
                </a:effectLst>
                <a:latin typeface="Agency FB" pitchFamily="34" charset="0"/>
                <a:ea typeface="+mn-ea"/>
                <a:cs typeface="+mn-cs"/>
              </a:rPr>
              <a:t>BUDGETING AND FUNDING TOURISM IN NIGERIA</a:t>
            </a:r>
          </a:p>
        </p:txBody>
      </p:sp>
      <p:sp>
        <p:nvSpPr>
          <p:cNvPr id="650257" name="Text Box 17"/>
          <p:cNvSpPr txBox="1">
            <a:spLocks noChangeArrowheads="1"/>
          </p:cNvSpPr>
          <p:nvPr/>
        </p:nvSpPr>
        <p:spPr bwMode="auto">
          <a:xfrm>
            <a:off x="843271" y="938871"/>
            <a:ext cx="4743485" cy="954107"/>
          </a:xfrm>
          <a:prstGeom prst="rect">
            <a:avLst/>
          </a:prstGeom>
          <a:solidFill>
            <a:schemeClr val="accent1"/>
          </a:solidFill>
          <a:ln>
            <a:noFill/>
          </a:ln>
          <a:effec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457200" indent="-457200" fontAlgn="base">
              <a:spcBef>
                <a:spcPct val="50000"/>
              </a:spcBef>
              <a:spcAft>
                <a:spcPct val="0"/>
              </a:spcAft>
              <a:buFont typeface="Wingdings" panose="05000000000000000000" pitchFamily="2" charset="2"/>
              <a:buChar char="q"/>
            </a:pPr>
            <a:r>
              <a:rPr lang="en-GB" alt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THE TOURISM SECTOR IS LIKEA POT WITH HOLES </a:t>
            </a:r>
            <a:endParaRPr lang="en-US" altLang="en-US" sz="2800" dirty="0">
              <a:solidFill>
                <a:srgbClr val="C00000"/>
              </a:solidFill>
              <a:effectLst>
                <a:outerShdw blurRad="38100" dist="38100" dir="2700000" algn="tl">
                  <a:srgbClr val="000000">
                    <a:alpha val="43137"/>
                  </a:srgbClr>
                </a:outerShdw>
              </a:effectLst>
              <a:latin typeface="Century Gothic" panose="020B0502020202020204" pitchFamily="34" charset="0"/>
            </a:endParaRPr>
          </a:p>
        </p:txBody>
      </p:sp>
      <p:grpSp>
        <p:nvGrpSpPr>
          <p:cNvPr id="3" name="Group 2"/>
          <p:cNvGrpSpPr/>
          <p:nvPr/>
        </p:nvGrpSpPr>
        <p:grpSpPr>
          <a:xfrm>
            <a:off x="821564" y="2213810"/>
            <a:ext cx="11373946" cy="4544379"/>
            <a:chOff x="551755" y="1504146"/>
            <a:chExt cx="11745471" cy="5128940"/>
          </a:xfrm>
        </p:grpSpPr>
        <p:sp>
          <p:nvSpPr>
            <p:cNvPr id="650242" name="Oval 2"/>
            <p:cNvSpPr>
              <a:spLocks noChangeArrowheads="1"/>
            </p:cNvSpPr>
            <p:nvPr/>
          </p:nvSpPr>
          <p:spPr bwMode="auto">
            <a:xfrm>
              <a:off x="4572000" y="1905000"/>
              <a:ext cx="3860800" cy="3810000"/>
            </a:xfrm>
            <a:prstGeom prst="ellipse">
              <a:avLst/>
            </a:prstGeom>
            <a:gradFill rotWithShape="1">
              <a:gsLst>
                <a:gs pos="0">
                  <a:srgbClr val="FF6011"/>
                </a:gs>
                <a:gs pos="100000">
                  <a:srgbClr val="993300">
                    <a:alpha val="96999"/>
                  </a:srgbClr>
                </a:gs>
              </a:gsLst>
              <a:path path="shape">
                <a:fillToRect l="50000" t="50000" r="50000" b="50000"/>
              </a:path>
            </a:gradFill>
            <a:ln w="9525">
              <a:solidFill>
                <a:srgbClr val="000000"/>
              </a:solidFill>
              <a:round/>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43" name="AutoShape 3"/>
            <p:cNvSpPr>
              <a:spLocks noChangeArrowheads="1"/>
            </p:cNvSpPr>
            <p:nvPr/>
          </p:nvSpPr>
          <p:spPr bwMode="auto">
            <a:xfrm>
              <a:off x="6096000" y="5638800"/>
              <a:ext cx="914400" cy="76200"/>
            </a:xfrm>
            <a:prstGeom prst="flowChartTerminator">
              <a:avLst/>
            </a:prstGeom>
            <a:gradFill rotWithShape="1">
              <a:gsLst>
                <a:gs pos="0">
                  <a:srgbClr val="800000">
                    <a:alpha val="0"/>
                  </a:srgbClr>
                </a:gs>
                <a:gs pos="100000">
                  <a:srgbClr val="3B0000"/>
                </a:gs>
              </a:gsLst>
              <a:path path="shape">
                <a:fillToRect l="50000" t="50000" r="50000" b="50000"/>
              </a:path>
            </a:gradFill>
            <a:ln w="9525">
              <a:solidFill>
                <a:srgbClr val="9933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45" name="AutoShape 5"/>
            <p:cNvSpPr>
              <a:spLocks noChangeArrowheads="1"/>
            </p:cNvSpPr>
            <p:nvPr/>
          </p:nvSpPr>
          <p:spPr bwMode="auto">
            <a:xfrm>
              <a:off x="4927600" y="2554514"/>
              <a:ext cx="10160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46" name="AutoShape 6"/>
            <p:cNvSpPr>
              <a:spLocks noChangeArrowheads="1"/>
            </p:cNvSpPr>
            <p:nvPr/>
          </p:nvSpPr>
          <p:spPr bwMode="auto">
            <a:xfrm>
              <a:off x="4571999" y="3276600"/>
              <a:ext cx="10160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47" name="AutoShape 7"/>
            <p:cNvSpPr>
              <a:spLocks noChangeArrowheads="1"/>
            </p:cNvSpPr>
            <p:nvPr/>
          </p:nvSpPr>
          <p:spPr bwMode="auto">
            <a:xfrm>
              <a:off x="4521199" y="3822700"/>
              <a:ext cx="10160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48" name="AutoShape 8"/>
            <p:cNvSpPr>
              <a:spLocks noChangeArrowheads="1"/>
            </p:cNvSpPr>
            <p:nvPr/>
          </p:nvSpPr>
          <p:spPr bwMode="auto">
            <a:xfrm>
              <a:off x="4679519" y="4637314"/>
              <a:ext cx="10160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49" name="AutoShape 9"/>
            <p:cNvSpPr>
              <a:spLocks noChangeArrowheads="1"/>
            </p:cNvSpPr>
            <p:nvPr/>
          </p:nvSpPr>
          <p:spPr bwMode="auto">
            <a:xfrm>
              <a:off x="6436480" y="5679142"/>
              <a:ext cx="10160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0" name="AutoShape 10"/>
            <p:cNvSpPr>
              <a:spLocks noChangeArrowheads="1"/>
            </p:cNvSpPr>
            <p:nvPr/>
          </p:nvSpPr>
          <p:spPr bwMode="auto">
            <a:xfrm>
              <a:off x="7895771" y="2509157"/>
              <a:ext cx="10160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1" name="AutoShape 11"/>
            <p:cNvSpPr>
              <a:spLocks noChangeArrowheads="1"/>
            </p:cNvSpPr>
            <p:nvPr/>
          </p:nvSpPr>
          <p:spPr bwMode="auto">
            <a:xfrm>
              <a:off x="8323943" y="3167743"/>
              <a:ext cx="10160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2" name="AutoShape 12"/>
            <p:cNvSpPr>
              <a:spLocks noChangeArrowheads="1"/>
            </p:cNvSpPr>
            <p:nvPr/>
          </p:nvSpPr>
          <p:spPr bwMode="auto">
            <a:xfrm flipH="1">
              <a:off x="8338457" y="3917043"/>
              <a:ext cx="123370" cy="76200"/>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3" name="AutoShape 13"/>
            <p:cNvSpPr>
              <a:spLocks noChangeArrowheads="1"/>
            </p:cNvSpPr>
            <p:nvPr/>
          </p:nvSpPr>
          <p:spPr bwMode="auto">
            <a:xfrm>
              <a:off x="7663543" y="5252185"/>
              <a:ext cx="101600" cy="99786"/>
            </a:xfrm>
            <a:prstGeom prst="star8">
              <a:avLst>
                <a:gd name="adj" fmla="val 38250"/>
              </a:avLst>
            </a:prstGeom>
            <a:solidFill>
              <a:srgbClr val="541C00"/>
            </a:solidFill>
            <a:ln w="9525">
              <a:solidFill>
                <a:srgbClr val="541C00"/>
              </a:solidFill>
              <a:miter lim="800000"/>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4" name="Oval 14"/>
            <p:cNvSpPr>
              <a:spLocks noChangeArrowheads="1"/>
            </p:cNvSpPr>
            <p:nvPr/>
          </p:nvSpPr>
          <p:spPr bwMode="auto">
            <a:xfrm>
              <a:off x="5731933" y="1819279"/>
              <a:ext cx="1583267" cy="314325"/>
            </a:xfrm>
            <a:prstGeom prst="ellipse">
              <a:avLst/>
            </a:prstGeom>
            <a:gradFill rotWithShape="1">
              <a:gsLst>
                <a:gs pos="0">
                  <a:srgbClr val="612000"/>
                </a:gs>
                <a:gs pos="50000">
                  <a:srgbClr val="D24600"/>
                </a:gs>
                <a:gs pos="100000">
                  <a:srgbClr val="612000"/>
                </a:gs>
              </a:gsLst>
              <a:lin ang="0" scaled="1"/>
            </a:gradFill>
            <a:ln w="9525">
              <a:solidFill>
                <a:srgbClr val="800000"/>
              </a:solidFill>
              <a:round/>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5" name="Oval 15"/>
            <p:cNvSpPr>
              <a:spLocks noChangeArrowheads="1"/>
            </p:cNvSpPr>
            <p:nvPr/>
          </p:nvSpPr>
          <p:spPr bwMode="auto">
            <a:xfrm flipV="1">
              <a:off x="5994400" y="1905000"/>
              <a:ext cx="1016000" cy="76200"/>
            </a:xfrm>
            <a:prstGeom prst="ellipse">
              <a:avLst/>
            </a:prstGeom>
            <a:solidFill>
              <a:srgbClr val="541C00">
                <a:alpha val="76862"/>
              </a:srgbClr>
            </a:solidFill>
            <a:ln w="9525">
              <a:solidFill>
                <a:srgbClr val="993300"/>
              </a:solidFill>
              <a:round/>
              <a:headEnd/>
              <a:tailEnd/>
            </a:ln>
          </p:spPr>
          <p:txBody>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0"/>
                </a:spcBef>
                <a:spcAft>
                  <a:spcPct val="0"/>
                </a:spcAft>
              </a:pPr>
              <a:endParaRPr lang="en-US" alt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8" name="Line 18"/>
            <p:cNvSpPr>
              <a:spLocks noChangeShapeType="1"/>
            </p:cNvSpPr>
            <p:nvPr/>
          </p:nvSpPr>
          <p:spPr bwMode="auto">
            <a:xfrm flipH="1" flipV="1">
              <a:off x="4256315" y="2133603"/>
              <a:ext cx="722082" cy="4571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59" name="Line 19"/>
            <p:cNvSpPr>
              <a:spLocks noChangeShapeType="1"/>
            </p:cNvSpPr>
            <p:nvPr/>
          </p:nvSpPr>
          <p:spPr bwMode="auto">
            <a:xfrm flipV="1">
              <a:off x="7982856" y="1819279"/>
              <a:ext cx="957943" cy="7388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0" name="Line 20"/>
            <p:cNvSpPr>
              <a:spLocks noChangeShapeType="1"/>
            </p:cNvSpPr>
            <p:nvPr/>
          </p:nvSpPr>
          <p:spPr bwMode="auto">
            <a:xfrm flipH="1">
              <a:off x="3859148" y="3307680"/>
              <a:ext cx="814450" cy="3702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1" name="Line 21"/>
            <p:cNvSpPr>
              <a:spLocks noChangeShapeType="1"/>
            </p:cNvSpPr>
            <p:nvPr/>
          </p:nvSpPr>
          <p:spPr bwMode="auto">
            <a:xfrm flipV="1">
              <a:off x="8367487" y="3127401"/>
              <a:ext cx="855094" cy="784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2" name="Line 22"/>
            <p:cNvSpPr>
              <a:spLocks noChangeShapeType="1"/>
            </p:cNvSpPr>
            <p:nvPr/>
          </p:nvSpPr>
          <p:spPr bwMode="auto">
            <a:xfrm>
              <a:off x="8392885" y="3955143"/>
              <a:ext cx="711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3" name="Line 23"/>
            <p:cNvSpPr>
              <a:spLocks noChangeShapeType="1"/>
            </p:cNvSpPr>
            <p:nvPr/>
          </p:nvSpPr>
          <p:spPr bwMode="auto">
            <a:xfrm>
              <a:off x="7663543" y="5302078"/>
              <a:ext cx="914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4" name="Line 24"/>
            <p:cNvSpPr>
              <a:spLocks noChangeShapeType="1"/>
            </p:cNvSpPr>
            <p:nvPr/>
          </p:nvSpPr>
          <p:spPr bwMode="auto">
            <a:xfrm flipH="1">
              <a:off x="3465199" y="3871685"/>
              <a:ext cx="1077768" cy="673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5" name="Line 25"/>
            <p:cNvSpPr>
              <a:spLocks noChangeShapeType="1"/>
            </p:cNvSpPr>
            <p:nvPr/>
          </p:nvSpPr>
          <p:spPr bwMode="auto">
            <a:xfrm flipH="1">
              <a:off x="3782221" y="4675414"/>
              <a:ext cx="948096" cy="5911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6" name="Line 26"/>
            <p:cNvSpPr>
              <a:spLocks noChangeShapeType="1"/>
            </p:cNvSpPr>
            <p:nvPr/>
          </p:nvSpPr>
          <p:spPr bwMode="auto">
            <a:xfrm>
              <a:off x="6400800" y="5715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7" name="Text Box 27"/>
            <p:cNvSpPr txBox="1">
              <a:spLocks noChangeArrowheads="1"/>
            </p:cNvSpPr>
            <p:nvPr/>
          </p:nvSpPr>
          <p:spPr bwMode="auto">
            <a:xfrm>
              <a:off x="8940800" y="1504146"/>
              <a:ext cx="3352800"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Nig. Hotel Ass.</a:t>
              </a:r>
            </a:p>
          </p:txBody>
        </p:sp>
        <p:sp>
          <p:nvSpPr>
            <p:cNvPr id="650268" name="Text Box 28"/>
            <p:cNvSpPr txBox="1">
              <a:spLocks noChangeArrowheads="1"/>
            </p:cNvSpPr>
            <p:nvPr/>
          </p:nvSpPr>
          <p:spPr bwMode="auto">
            <a:xfrm>
              <a:off x="9104085" y="2755741"/>
              <a:ext cx="3193141"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Travel Agencies</a:t>
              </a:r>
              <a:endParaRPr lang="en-US" altLang="en-US" sz="1200" b="1" dirty="0">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650269" name="Text Box 29"/>
            <p:cNvSpPr txBox="1">
              <a:spLocks noChangeArrowheads="1"/>
            </p:cNvSpPr>
            <p:nvPr/>
          </p:nvSpPr>
          <p:spPr bwMode="auto">
            <a:xfrm>
              <a:off x="9104085" y="3731633"/>
              <a:ext cx="3087915"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TIEZA</a:t>
              </a:r>
            </a:p>
          </p:txBody>
        </p:sp>
        <p:sp>
          <p:nvSpPr>
            <p:cNvPr id="650270" name="Text Box 30"/>
            <p:cNvSpPr txBox="1">
              <a:spLocks noChangeArrowheads="1"/>
            </p:cNvSpPr>
            <p:nvPr/>
          </p:nvSpPr>
          <p:spPr bwMode="auto">
            <a:xfrm>
              <a:off x="8577943" y="5115253"/>
              <a:ext cx="3655346"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1200" b="1" dirty="0">
                  <a:solidFill>
                    <a:prstClr val="black"/>
                  </a:solidFill>
                  <a:effectLst>
                    <a:outerShdw blurRad="38100" dist="38100" dir="2700000" algn="tl">
                      <a:srgbClr val="000000">
                        <a:alpha val="43137"/>
                      </a:srgbClr>
                    </a:outerShdw>
                  </a:effectLst>
                  <a:latin typeface="Century Gothic" panose="020B0502020202020204" pitchFamily="34" charset="0"/>
                </a:rPr>
                <a:t> </a:t>
              </a: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FTAN </a:t>
              </a:r>
            </a:p>
          </p:txBody>
        </p:sp>
        <p:sp>
          <p:nvSpPr>
            <p:cNvPr id="650271" name="Text Box 31"/>
            <p:cNvSpPr txBox="1">
              <a:spLocks noChangeArrowheads="1"/>
            </p:cNvSpPr>
            <p:nvPr/>
          </p:nvSpPr>
          <p:spPr bwMode="auto">
            <a:xfrm>
              <a:off x="2720085" y="6042562"/>
              <a:ext cx="8580629"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Nigeria Tourism Development Corporation</a:t>
              </a:r>
            </a:p>
          </p:txBody>
        </p:sp>
        <p:sp>
          <p:nvSpPr>
            <p:cNvPr id="650272" name="Text Box 32"/>
            <p:cNvSpPr txBox="1">
              <a:spLocks noChangeArrowheads="1"/>
            </p:cNvSpPr>
            <p:nvPr/>
          </p:nvSpPr>
          <p:spPr bwMode="auto">
            <a:xfrm>
              <a:off x="551755" y="5149585"/>
              <a:ext cx="4463203"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General</a:t>
              </a:r>
              <a:r>
                <a:rPr lang="en-US" altLang="en-US" sz="1200" b="1" dirty="0">
                  <a:solidFill>
                    <a:prstClr val="black"/>
                  </a:solidFill>
                  <a:effectLst>
                    <a:outerShdw blurRad="38100" dist="38100" dir="2700000" algn="tl">
                      <a:srgbClr val="000000">
                        <a:alpha val="43137"/>
                      </a:srgbClr>
                    </a:outerShdw>
                  </a:effectLst>
                  <a:latin typeface="Century Gothic" panose="020B0502020202020204" pitchFamily="34" charset="0"/>
                </a:rPr>
                <a:t> </a:t>
              </a: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 Tourism Staff</a:t>
              </a:r>
            </a:p>
          </p:txBody>
        </p:sp>
        <p:sp>
          <p:nvSpPr>
            <p:cNvPr id="650273" name="Text Box 33"/>
            <p:cNvSpPr txBox="1">
              <a:spLocks noChangeArrowheads="1"/>
            </p:cNvSpPr>
            <p:nvPr/>
          </p:nvSpPr>
          <p:spPr bwMode="auto">
            <a:xfrm>
              <a:off x="651494" y="4342552"/>
              <a:ext cx="3207656"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latin typeface="Arial" panose="020B0604020202020204" pitchFamily="34" charset="0"/>
                </a:rPr>
                <a:t>Tour Operators</a:t>
              </a:r>
            </a:p>
          </p:txBody>
        </p:sp>
        <p:sp>
          <p:nvSpPr>
            <p:cNvPr id="650274" name="Text Box 34"/>
            <p:cNvSpPr txBox="1">
              <a:spLocks noChangeArrowheads="1"/>
            </p:cNvSpPr>
            <p:nvPr/>
          </p:nvSpPr>
          <p:spPr bwMode="auto">
            <a:xfrm>
              <a:off x="606107" y="3445868"/>
              <a:ext cx="3473571"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latin typeface="Arial" panose="020B0604020202020204" pitchFamily="34" charset="0"/>
                </a:rPr>
                <a:t>Airlines and Train </a:t>
              </a:r>
            </a:p>
          </p:txBody>
        </p:sp>
        <p:sp>
          <p:nvSpPr>
            <p:cNvPr id="650275" name="Text Box 35"/>
            <p:cNvSpPr txBox="1">
              <a:spLocks noChangeArrowheads="1"/>
            </p:cNvSpPr>
            <p:nvPr/>
          </p:nvSpPr>
          <p:spPr bwMode="auto">
            <a:xfrm>
              <a:off x="708888" y="1764819"/>
              <a:ext cx="4131555" cy="5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effectLst>
                    <a:outerShdw blurRad="38100" dist="38100" dir="2700000" algn="tl">
                      <a:srgbClr val="000000">
                        <a:alpha val="43137"/>
                      </a:srgbClr>
                    </a:outerShdw>
                  </a:effectLst>
                  <a:latin typeface="Century Gothic" panose="020B0502020202020204" pitchFamily="34" charset="0"/>
                </a:rPr>
                <a:t>Other Stakeholders</a:t>
              </a:r>
            </a:p>
          </p:txBody>
        </p:sp>
        <p:sp>
          <p:nvSpPr>
            <p:cNvPr id="650276" name="Line 36"/>
            <p:cNvSpPr>
              <a:spLocks noChangeShapeType="1"/>
            </p:cNvSpPr>
            <p:nvPr/>
          </p:nvSpPr>
          <p:spPr bwMode="auto">
            <a:xfrm>
              <a:off x="6479417" y="5717242"/>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grpSp>
      <p:sp>
        <p:nvSpPr>
          <p:cNvPr id="38" name="Title 1"/>
          <p:cNvSpPr txBox="1">
            <a:spLocks/>
          </p:cNvSpPr>
          <p:nvPr/>
        </p:nvSpPr>
        <p:spPr>
          <a:xfrm>
            <a:off x="490028" y="369361"/>
            <a:ext cx="10989942" cy="987814"/>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39" name="Picture 38">
            <a:extLst>
              <a:ext uri="{FF2B5EF4-FFF2-40B4-BE49-F238E27FC236}">
                <a16:creationId xmlns:a16="http://schemas.microsoft.com/office/drawing/2014/main" id="{CFDACF24-6734-47C3-AB08-58FA66216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75" y="6282046"/>
            <a:ext cx="386803" cy="469075"/>
          </a:xfrm>
          <a:prstGeom prst="rect">
            <a:avLst/>
          </a:prstGeom>
          <a:effectLst>
            <a:outerShdw blurRad="50800" dist="50800" dir="5400000" algn="ctr" rotWithShape="0">
              <a:srgbClr val="000000">
                <a:alpha val="43137"/>
              </a:srgbClr>
            </a:outerShdw>
          </a:effectLst>
        </p:spPr>
      </p:pic>
      <p:sp>
        <p:nvSpPr>
          <p:cNvPr id="41" name="Text Box 17"/>
          <p:cNvSpPr txBox="1">
            <a:spLocks noChangeArrowheads="1"/>
          </p:cNvSpPr>
          <p:nvPr/>
        </p:nvSpPr>
        <p:spPr bwMode="auto">
          <a:xfrm>
            <a:off x="7099330" y="989541"/>
            <a:ext cx="5092670" cy="954107"/>
          </a:xfrm>
          <a:prstGeom prst="rect">
            <a:avLst/>
          </a:prstGeom>
          <a:solidFill>
            <a:schemeClr val="accent1"/>
          </a:solidFill>
          <a:ln>
            <a:noFill/>
          </a:ln>
          <a:effec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457200" indent="-457200" fontAlgn="base">
              <a:spcBef>
                <a:spcPct val="50000"/>
              </a:spcBef>
              <a:spcAft>
                <a:spcPct val="0"/>
              </a:spcAft>
              <a:buFont typeface="Wingdings" panose="05000000000000000000" pitchFamily="2" charset="2"/>
              <a:buChar char="q"/>
            </a:pPr>
            <a:r>
              <a:rPr lang="en-GB" alt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THE POT IS TO BE FILLED WITH WATER </a:t>
            </a:r>
            <a:endParaRPr lang="en-US" altLang="en-US" sz="2800" dirty="0">
              <a:solidFill>
                <a:srgbClr val="C00000"/>
              </a:solidFill>
              <a:effectLst>
                <a:outerShdw blurRad="38100" dist="38100" dir="2700000" algn="tl">
                  <a:srgbClr val="000000">
                    <a:alpha val="43137"/>
                  </a:srgbClr>
                </a:outerShdw>
              </a:effectLst>
              <a:latin typeface="Century Gothic" panose="020B0502020202020204" pitchFamily="34" charset="0"/>
            </a:endParaRPr>
          </a:p>
        </p:txBody>
      </p:sp>
      <p:sp>
        <p:nvSpPr>
          <p:cNvPr id="42" name="Rectangle 41"/>
          <p:cNvSpPr/>
          <p:nvPr/>
        </p:nvSpPr>
        <p:spPr>
          <a:xfrm>
            <a:off x="-48453" y="929068"/>
            <a:ext cx="873456" cy="592893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Line 20"/>
          <p:cNvSpPr>
            <a:spLocks noChangeShapeType="1"/>
          </p:cNvSpPr>
          <p:nvPr/>
        </p:nvSpPr>
        <p:spPr bwMode="auto">
          <a:xfrm flipH="1" flipV="1">
            <a:off x="4064592" y="3494022"/>
            <a:ext cx="782649" cy="497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effectLst>
                <a:outerShdw blurRad="38100" dist="38100" dir="2700000" algn="tl">
                  <a:srgbClr val="000000">
                    <a:alpha val="43137"/>
                  </a:srgbClr>
                </a:outerShdw>
              </a:effectLst>
              <a:latin typeface="Century Gothic" panose="020B0502020202020204" pitchFamily="34" charset="0"/>
            </a:endParaRPr>
          </a:p>
        </p:txBody>
      </p:sp>
      <p:sp>
        <p:nvSpPr>
          <p:cNvPr id="44" name="Text Box 34"/>
          <p:cNvSpPr txBox="1">
            <a:spLocks noChangeArrowheads="1"/>
          </p:cNvSpPr>
          <p:nvPr/>
        </p:nvSpPr>
        <p:spPr bwMode="auto">
          <a:xfrm>
            <a:off x="1041969" y="3187231"/>
            <a:ext cx="34162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fontAlgn="base">
              <a:spcBef>
                <a:spcPct val="50000"/>
              </a:spcBef>
              <a:spcAft>
                <a:spcPct val="0"/>
              </a:spcAft>
            </a:pPr>
            <a:r>
              <a:rPr lang="en-US" altLang="en-US" sz="2800" b="1" dirty="0">
                <a:solidFill>
                  <a:prstClr val="black"/>
                </a:solidFill>
                <a:latin typeface="Arial" panose="020B0604020202020204" pitchFamily="34" charset="0"/>
              </a:rPr>
              <a:t>Nig. Tourist Ass.</a:t>
            </a:r>
          </a:p>
        </p:txBody>
      </p:sp>
    </p:spTree>
    <p:extLst>
      <p:ext uri="{BB962C8B-B14F-4D97-AF65-F5344CB8AC3E}">
        <p14:creationId xmlns:p14="http://schemas.microsoft.com/office/powerpoint/2010/main" val="1593504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2580" y="7937"/>
            <a:ext cx="11315772" cy="701747"/>
          </a:xfrm>
          <a:prstGeom prst="rect">
            <a:avLst/>
          </a:prstGeom>
          <a:solidFill>
            <a:srgbClr val="00B050"/>
          </a:solidFill>
        </p:spPr>
        <p:txBody>
          <a:bodyPr wrap="square" rtlCol="0">
            <a:spAutoFit/>
          </a:bodyPr>
          <a:lstStyle/>
          <a:p>
            <a:endParaRPr lang="en-US" dirty="0"/>
          </a:p>
        </p:txBody>
      </p:sp>
      <p:sp>
        <p:nvSpPr>
          <p:cNvPr id="2" name="Rectangle 1"/>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19" name="Arc 18"/>
          <p:cNvSpPr/>
          <p:nvPr/>
        </p:nvSpPr>
        <p:spPr>
          <a:xfrm>
            <a:off x="-566380" y="13648"/>
            <a:ext cx="1405720" cy="1419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136480" y="340352"/>
            <a:ext cx="652743" cy="369332"/>
          </a:xfrm>
          <a:prstGeom prst="rect">
            <a:avLst/>
          </a:prstGeom>
          <a:noFill/>
        </p:spPr>
        <p:txBody>
          <a:bodyPr wrap="none" rtlCol="0">
            <a:spAutoFit/>
          </a:bodyPr>
          <a:lstStyle/>
          <a:p>
            <a:r>
              <a:rPr lang="en-GB" dirty="0">
                <a:solidFill>
                  <a:srgbClr val="C00000"/>
                </a:solidFill>
                <a:latin typeface="Viner Hand ITC" pitchFamily="66" charset="0"/>
              </a:rPr>
              <a:t>PMI</a:t>
            </a:r>
          </a:p>
        </p:txBody>
      </p:sp>
      <p:sp>
        <p:nvSpPr>
          <p:cNvPr id="5" name="Rectangle 4"/>
          <p:cNvSpPr/>
          <p:nvPr/>
        </p:nvSpPr>
        <p:spPr>
          <a:xfrm>
            <a:off x="946026" y="-102855"/>
            <a:ext cx="11277600" cy="923330"/>
          </a:xfrm>
          <a:prstGeom prst="rect">
            <a:avLst/>
          </a:prstGeom>
        </p:spPr>
        <p:txBody>
          <a:bodyPr wrap="square">
            <a:spAutoFit/>
          </a:bodyPr>
          <a:lstStyle/>
          <a:p>
            <a:pPr lvl="0" algn="ctr"/>
            <a:r>
              <a:rPr lang="en-US" sz="5400" b="1" dirty="0">
                <a:solidFill>
                  <a:prstClr val="white"/>
                </a:solidFill>
                <a:effectLst>
                  <a:outerShdw blurRad="38100" dist="38100" dir="2700000" algn="tl">
                    <a:srgbClr val="000000">
                      <a:alpha val="43137"/>
                    </a:srgbClr>
                  </a:outerShdw>
                </a:effectLst>
                <a:latin typeface="Agency FB" pitchFamily="34" charset="0"/>
              </a:rPr>
              <a:t>BUDGETING AND FUNDING TOURISM IN NIGERIA</a:t>
            </a:r>
          </a:p>
        </p:txBody>
      </p:sp>
      <p:cxnSp>
        <p:nvCxnSpPr>
          <p:cNvPr id="13" name="Straight Connector 12"/>
          <p:cNvCxnSpPr/>
          <p:nvPr/>
        </p:nvCxnSpPr>
        <p:spPr>
          <a:xfrm>
            <a:off x="880284" y="709684"/>
            <a:ext cx="113117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80284" y="838934"/>
            <a:ext cx="7511548" cy="5543056"/>
          </a:xfrm>
          <a:prstGeom prst="rect">
            <a:avLst/>
          </a:prstGeom>
        </p:spPr>
        <p:txBody>
          <a:bodyPr wrap="square">
            <a:spAutoFit/>
          </a:bodyPr>
          <a:lstStyle/>
          <a:p>
            <a:pPr marL="571500" marR="0" lvl="0" indent="-571500">
              <a:lnSpc>
                <a:spcPct val="115000"/>
              </a:lnSpc>
              <a:spcBef>
                <a:spcPts val="0"/>
              </a:spcBef>
              <a:spcAft>
                <a:spcPts val="0"/>
              </a:spcAft>
              <a:buFont typeface="Wingdings" panose="05000000000000000000" pitchFamily="2" charset="2"/>
              <a:buChar char="q"/>
            </a:pPr>
            <a:r>
              <a:rPr lang="en-US" sz="4400" i="1" dirty="0">
                <a:ea typeface="Calibri" panose="020F0502020204030204" pitchFamily="34" charset="0"/>
                <a:cs typeface="Times New Roman" panose="02020603050405020304" pitchFamily="18" charset="0"/>
              </a:rPr>
              <a:t> 	Nigeria has a great 	potential in the Tourism 	Sector and the time to 	take positive steps in the 	right direction is NOW.</a:t>
            </a:r>
          </a:p>
          <a:p>
            <a:pPr marL="571500" marR="0" lvl="0" indent="-571500">
              <a:lnSpc>
                <a:spcPct val="115000"/>
              </a:lnSpc>
              <a:spcBef>
                <a:spcPts val="0"/>
              </a:spcBef>
              <a:spcAft>
                <a:spcPts val="0"/>
              </a:spcAft>
              <a:buFont typeface="Wingdings" panose="05000000000000000000" pitchFamily="2" charset="2"/>
              <a:buChar char="q"/>
            </a:pPr>
            <a:r>
              <a:rPr lang="en-US" sz="4400" b="1" i="1" dirty="0">
                <a:ea typeface="Calibri" panose="020F0502020204030204" pitchFamily="34" charset="0"/>
                <a:cs typeface="Times New Roman" panose="02020603050405020304" pitchFamily="18" charset="0"/>
              </a:rPr>
              <a:t>Ladies and Gentlemen, The ball is firmly in your court!!! </a:t>
            </a:r>
            <a:r>
              <a:rPr lang="en-US" sz="2400" dirty="0">
                <a:latin typeface="Cambria" panose="02040503050406030204" pitchFamily="18" charset="0"/>
                <a:ea typeface="Calibri" panose="020F0502020204030204" pitchFamily="34" charset="0"/>
                <a:cs typeface="Times New Roman" panose="02020603050405020304" pitchFamily="18" charset="0"/>
              </a:rPr>
              <a:t>	</a:t>
            </a:r>
            <a:endParaRPr lang="en-US" sz="2400" b="1" dirty="0">
              <a:latin typeface="Century Gothic" pitchFamily="34" charset="0"/>
              <a:cs typeface="Calibri" pitchFamily="34" charset="0"/>
            </a:endParaRPr>
          </a:p>
        </p:txBody>
      </p:sp>
      <p:pic>
        <p:nvPicPr>
          <p:cNvPr id="6" name="Picture 5"/>
          <p:cNvPicPr>
            <a:picLocks noChangeAspect="1"/>
          </p:cNvPicPr>
          <p:nvPr/>
        </p:nvPicPr>
        <p:blipFill>
          <a:blip r:embed="rId4"/>
          <a:stretch>
            <a:fillRect/>
          </a:stretch>
        </p:blipFill>
        <p:spPr>
          <a:xfrm>
            <a:off x="8391833" y="709684"/>
            <a:ext cx="3786520" cy="6148316"/>
          </a:xfrm>
          <a:prstGeom prst="rect">
            <a:avLst/>
          </a:prstGeom>
        </p:spPr>
      </p:pic>
    </p:spTree>
    <p:extLst>
      <p:ext uri="{BB962C8B-B14F-4D97-AF65-F5344CB8AC3E}">
        <p14:creationId xmlns:p14="http://schemas.microsoft.com/office/powerpoint/2010/main" val="2168456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148" y="0"/>
            <a:ext cx="7109383" cy="1883390"/>
          </a:xfrm>
        </p:spPr>
        <p:txBody>
          <a:bodyPr>
            <a:noAutofit/>
          </a:bodyPr>
          <a:lstStyle/>
          <a:p>
            <a:pPr marL="571500" indent="-571500">
              <a:buFont typeface="Wingdings" pitchFamily="2" charset="2"/>
              <a:buChar char="q"/>
            </a:pPr>
            <a:r>
              <a:rPr lang="en-US" b="1" dirty="0">
                <a:effectLst>
                  <a:outerShdw blurRad="38100" dist="38100" dir="2700000" algn="tl">
                    <a:srgbClr val="000000">
                      <a:alpha val="43137"/>
                    </a:srgbClr>
                  </a:outerShdw>
                </a:effectLst>
                <a:latin typeface="+mn-lt"/>
              </a:rPr>
              <a:t>Young boy who wants to know his future from an old man fortune teller.</a:t>
            </a:r>
          </a:p>
        </p:txBody>
      </p:sp>
      <p:pic>
        <p:nvPicPr>
          <p:cNvPr id="4" name="Picture 4" descr="C:\Users\sotuk\OneDrive\Desktop\1-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83940" y="0"/>
            <a:ext cx="42080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306" y="5281684"/>
            <a:ext cx="1924335" cy="159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39,911 Old Man Boy Photos - Free &amp; Royalty-Free Stock Photos from Dreams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48" y="1883390"/>
            <a:ext cx="7095736" cy="49746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94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255" y="5562600"/>
            <a:ext cx="660091" cy="762000"/>
          </a:xfrm>
          <a:prstGeom prst="rect">
            <a:avLst/>
          </a:prstGeom>
          <a:noFill/>
          <a:ln>
            <a:noFill/>
          </a:ln>
        </p:spPr>
      </p:pic>
      <p:sp>
        <p:nvSpPr>
          <p:cNvPr id="8" name="Footer Placeholder 1"/>
          <p:cNvSpPr>
            <a:spLocks noGrp="1"/>
          </p:cNvSpPr>
          <p:nvPr>
            <p:ph type="ftr" sz="quarter" idx="11"/>
          </p:nvPr>
        </p:nvSpPr>
        <p:spPr>
          <a:xfrm>
            <a:off x="0" y="6340839"/>
            <a:ext cx="990600" cy="373425"/>
          </a:xfrm>
        </p:spPr>
        <p:txBody>
          <a:bodyPr/>
          <a:lstStyle/>
          <a:p>
            <a:pPr algn="ctr">
              <a:defRPr/>
            </a:pPr>
            <a:r>
              <a:rPr lang="en-US" altLang="en-US" sz="1800" b="1" dirty="0">
                <a:solidFill>
                  <a:schemeClr val="bg1"/>
                </a:solidFill>
                <a:latin typeface="Bodoni MT Black" panose="02070A03080606020203" pitchFamily="18" charset="0"/>
              </a:rPr>
              <a:t>PMI</a:t>
            </a:r>
          </a:p>
        </p:txBody>
      </p:sp>
    </p:spTree>
    <p:extLst>
      <p:ext uri="{BB962C8B-B14F-4D97-AF65-F5344CB8AC3E}">
        <p14:creationId xmlns:p14="http://schemas.microsoft.com/office/powerpoint/2010/main" val="250263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1410" name="Line 2"/>
          <p:cNvSpPr>
            <a:spLocks noChangeShapeType="1"/>
          </p:cNvSpPr>
          <p:nvPr/>
        </p:nvSpPr>
        <p:spPr bwMode="auto">
          <a:xfrm>
            <a:off x="1524000" y="762000"/>
            <a:ext cx="9156700"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solidFill>
                <a:prstClr val="black"/>
              </a:solidFill>
            </a:endParaRPr>
          </a:p>
        </p:txBody>
      </p:sp>
      <p:pic>
        <p:nvPicPr>
          <p:cNvPr id="401411" name="Picture 3" descr="Applaus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14400" y="709684"/>
            <a:ext cx="11277600" cy="5177184"/>
          </a:xfrm>
          <a:noFill/>
        </p:spPr>
      </p:pic>
      <p:sp>
        <p:nvSpPr>
          <p:cNvPr id="401412" name="Line 4"/>
          <p:cNvSpPr>
            <a:spLocks noChangeShapeType="1"/>
          </p:cNvSpPr>
          <p:nvPr/>
        </p:nvSpPr>
        <p:spPr bwMode="auto">
          <a:xfrm flipV="1">
            <a:off x="862580" y="6858000"/>
            <a:ext cx="11315772"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prstClr val="black"/>
              </a:solidFill>
            </a:endParaRPr>
          </a:p>
        </p:txBody>
      </p:sp>
      <p:sp>
        <p:nvSpPr>
          <p:cNvPr id="401413" name="Line 5"/>
          <p:cNvSpPr>
            <a:spLocks noChangeShapeType="1"/>
          </p:cNvSpPr>
          <p:nvPr/>
        </p:nvSpPr>
        <p:spPr bwMode="auto">
          <a:xfrm flipV="1">
            <a:off x="862580" y="5933046"/>
            <a:ext cx="11315772"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prstClr val="black"/>
              </a:solidFill>
            </a:endParaRPr>
          </a:p>
        </p:txBody>
      </p:sp>
      <p:sp>
        <p:nvSpPr>
          <p:cNvPr id="401414" name="Text Box 6"/>
          <p:cNvSpPr txBox="1">
            <a:spLocks noChangeArrowheads="1"/>
          </p:cNvSpPr>
          <p:nvPr/>
        </p:nvSpPr>
        <p:spPr bwMode="auto">
          <a:xfrm>
            <a:off x="1787856" y="5786719"/>
            <a:ext cx="10404144" cy="1200150"/>
          </a:xfrm>
          <a:prstGeom prst="rect">
            <a:avLst/>
          </a:prstGeom>
          <a:noFill/>
          <a:ln w="9525" algn="ctr">
            <a:noFill/>
            <a:miter lim="800000"/>
            <a:headEnd/>
            <a:tailEnd/>
          </a:ln>
          <a:effectLst>
            <a:outerShdw dist="107763" dir="2700000" algn="ctr" rotWithShape="0">
              <a:schemeClr val="bg2">
                <a:alpha val="50000"/>
              </a:schemeClr>
            </a:outerShdw>
          </a:effectLst>
        </p:spPr>
        <p:txBody>
          <a:bodyPr wrap="square">
            <a:spAutoFit/>
          </a:bodyPr>
          <a:lstStyle/>
          <a:p>
            <a:pPr algn="ctr">
              <a:defRPr/>
            </a:pPr>
            <a:r>
              <a:rPr lang="en-US" sz="7200" b="1" dirty="0">
                <a:solidFill>
                  <a:srgbClr val="FF0000"/>
                </a:solidFill>
                <a:latin typeface="Bookman Old Style" pitchFamily="18" charset="0"/>
                <a:cs typeface="Arial" charset="0"/>
              </a:rPr>
              <a:t>Thank You</a:t>
            </a:r>
          </a:p>
        </p:txBody>
      </p:sp>
      <p:sp>
        <p:nvSpPr>
          <p:cNvPr id="7" name="Rectangle 6"/>
          <p:cNvSpPr/>
          <p:nvPr/>
        </p:nvSpPr>
        <p:spPr>
          <a:xfrm>
            <a:off x="15034" y="0"/>
            <a:ext cx="873456"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62580" y="7937"/>
            <a:ext cx="11315772" cy="830997"/>
          </a:xfrm>
          <a:prstGeom prst="rect">
            <a:avLst/>
          </a:prstGeom>
          <a:solidFill>
            <a:srgbClr val="00B050"/>
          </a:solidFill>
        </p:spPr>
        <p:txBody>
          <a:bodyPr wrap="square" rtlCol="0">
            <a:spAutoFit/>
          </a:bodyPr>
          <a:lstStyle/>
          <a:p>
            <a:pPr algn="ctr"/>
            <a:r>
              <a:rPr lang="en-US" sz="4800" dirty="0">
                <a:solidFill>
                  <a:schemeClr val="bg1"/>
                </a:solidFill>
                <a:latin typeface="Algerian" panose="04020705040A02060702" pitchFamily="82" charset="0"/>
              </a:rPr>
              <a:t>APPRECIATION</a:t>
            </a:r>
            <a:endParaRPr lang="en-US" sz="60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395650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39682</TotalTime>
  <Words>6007</Words>
  <Application>Microsoft Office PowerPoint</Application>
  <PresentationFormat>Widescreen</PresentationFormat>
  <Paragraphs>799</Paragraphs>
  <Slides>96</Slides>
  <Notes>94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96</vt:i4>
      </vt:variant>
    </vt:vector>
  </HeadingPairs>
  <TitlesOfParts>
    <vt:vector size="119" baseType="lpstr">
      <vt:lpstr>Agency FB</vt:lpstr>
      <vt:lpstr>Algerian</vt:lpstr>
      <vt:lpstr>Arial</vt:lpstr>
      <vt:lpstr>Arial</vt:lpstr>
      <vt:lpstr>Arial Black</vt:lpstr>
      <vt:lpstr>Bodoni MT Black</vt:lpstr>
      <vt:lpstr>Bookman Old Style</vt:lpstr>
      <vt:lpstr>Calibri</vt:lpstr>
      <vt:lpstr>Calibri Light</vt:lpstr>
      <vt:lpstr>Cambria</vt:lpstr>
      <vt:lpstr>Century Gothic</vt:lpstr>
      <vt:lpstr>Copperplate Gothic Bold</vt:lpstr>
      <vt:lpstr>Crimson Text</vt:lpstr>
      <vt:lpstr>Impact</vt:lpstr>
      <vt:lpstr>Libre Baskerville</vt:lpstr>
      <vt:lpstr>Open Sans</vt:lpstr>
      <vt:lpstr>Roboto</vt:lpstr>
      <vt:lpstr>Times New Roman</vt:lpstr>
      <vt:lpstr>Verdana</vt:lpstr>
      <vt:lpstr>Viner Hand ITC</vt:lpstr>
      <vt:lpstr>Wide Latin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the name of this tree?</vt:lpstr>
      <vt:lpstr>PowerPoint Presentation</vt:lpstr>
      <vt:lpstr>PowerPoint Presentation</vt:lpstr>
      <vt:lpstr>PowerPoint Presentation</vt:lpstr>
      <vt:lpstr>PowerPoint Presentation</vt:lpstr>
      <vt:lpstr>PowerPoint Presentation</vt:lpstr>
      <vt:lpstr>PowerPoint Presentation</vt:lpstr>
      <vt:lpstr>Young boy who wants to know his future from an old man fortune teller.</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CASH ACCOUNT BOOK KEEPING     BY  OLOLO, ISOKARI FRANCIS 07064070848 Isokari.Ololo@nnpcgroup.com</dc:title>
  <dc:creator>Isokari F. Ololo</dc:creator>
  <cp:lastModifiedBy>FTAN SECRETARY</cp:lastModifiedBy>
  <cp:revision>1992</cp:revision>
  <dcterms:created xsi:type="dcterms:W3CDTF">2018-09-22T14:08:33Z</dcterms:created>
  <dcterms:modified xsi:type="dcterms:W3CDTF">2022-11-17T09:22:34Z</dcterms:modified>
</cp:coreProperties>
</file>